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7" r:id="rId2"/>
    <p:sldId id="274" r:id="rId3"/>
    <p:sldId id="258" r:id="rId4"/>
    <p:sldId id="260" r:id="rId5"/>
    <p:sldId id="259" r:id="rId6"/>
    <p:sldId id="278" r:id="rId7"/>
    <p:sldId id="281" r:id="rId8"/>
    <p:sldId id="263" r:id="rId9"/>
    <p:sldId id="271" r:id="rId10"/>
    <p:sldId id="279" r:id="rId11"/>
    <p:sldId id="280" r:id="rId12"/>
    <p:sldId id="265" r:id="rId13"/>
    <p:sldId id="266" r:id="rId14"/>
    <p:sldId id="284" r:id="rId15"/>
    <p:sldId id="267" r:id="rId16"/>
    <p:sldId id="283" r:id="rId17"/>
    <p:sldId id="268" r:id="rId18"/>
    <p:sldId id="269" r:id="rId19"/>
    <p:sldId id="270" r:id="rId20"/>
    <p:sldId id="282" r:id="rId21"/>
    <p:sldId id="285" r:id="rId22"/>
    <p:sldId id="272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1658" autoAdjust="0"/>
  </p:normalViewPr>
  <p:slideViewPr>
    <p:cSldViewPr snapToGrid="0">
      <p:cViewPr varScale="1">
        <p:scale>
          <a:sx n="91" d="100"/>
          <a:sy n="91" d="100"/>
        </p:scale>
        <p:origin x="10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EIDC01\Admin\Energy\Tools\Condensing%20Boiler%20Efficiency\Condensing%20Boiler%20Combustion%20Analyzer%20Efficiency%20Calculator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EIDC01\Admin\Energy\Tools\Condensing%20Boiler%20Efficiency\Condensing%20Boiler%20Combustion%20Analyzer%20Efficiency%20Calculator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376288200667"/>
          <c:y val="5.6907107319774858E-2"/>
          <c:w val="0.66063118959867295"/>
          <c:h val="0.77638682179289042"/>
        </c:manualLayout>
      </c:layout>
      <c:lineChart>
        <c:grouping val="standard"/>
        <c:varyColors val="0"/>
        <c:ser>
          <c:idx val="2"/>
          <c:order val="0"/>
          <c:tx>
            <c:strRef>
              <c:f>'Heating Performance'!$D$5</c:f>
              <c:strCache>
                <c:ptCount val="1"/>
                <c:pt idx="0">
                  <c:v>Condensing Boiler
(HWR = 80 F)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'Heating Performance'!$A$6:$A$9</c:f>
              <c:numCache>
                <c:formatCode>0%</c:formatCode>
                <c:ptCount val="4"/>
                <c:pt idx="0">
                  <c:v>0.2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</c:numCache>
            </c:numRef>
          </c:cat>
          <c:val>
            <c:numRef>
              <c:f>'Heating Performance'!$D$6:$D$9</c:f>
              <c:numCache>
                <c:formatCode>0%</c:formatCode>
                <c:ptCount val="4"/>
                <c:pt idx="0">
                  <c:v>0.98</c:v>
                </c:pt>
                <c:pt idx="1">
                  <c:v>0.97499999999999998</c:v>
                </c:pt>
                <c:pt idx="2">
                  <c:v>0.96499999999999997</c:v>
                </c:pt>
                <c:pt idx="3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B3-4745-928A-8DBF08AB37F9}"/>
            </c:ext>
          </c:extLst>
        </c:ser>
        <c:ser>
          <c:idx val="1"/>
          <c:order val="1"/>
          <c:tx>
            <c:strRef>
              <c:f>'Heating Performance'!$C$5</c:f>
              <c:strCache>
                <c:ptCount val="1"/>
                <c:pt idx="0">
                  <c:v>Condensing Boiler
(HWR = 140 F)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'Heating Performance'!$A$6:$A$9</c:f>
              <c:numCache>
                <c:formatCode>0%</c:formatCode>
                <c:ptCount val="4"/>
                <c:pt idx="0">
                  <c:v>0.2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</c:numCache>
            </c:numRef>
          </c:cat>
          <c:val>
            <c:numRef>
              <c:f>'Heating Performance'!$C$6:$C$9</c:f>
              <c:numCache>
                <c:formatCode>0.000%</c:formatCode>
                <c:ptCount val="4"/>
                <c:pt idx="0" formatCode="0.00%">
                  <c:v>0.89</c:v>
                </c:pt>
                <c:pt idx="1">
                  <c:v>0.88624999999999998</c:v>
                </c:pt>
                <c:pt idx="2" formatCode="0.00%">
                  <c:v>0.88312499999999994</c:v>
                </c:pt>
                <c:pt idx="3" formatCode="0.00%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B3-4745-928A-8DBF08AB37F9}"/>
            </c:ext>
          </c:extLst>
        </c:ser>
        <c:ser>
          <c:idx val="0"/>
          <c:order val="2"/>
          <c:tx>
            <c:strRef>
              <c:f>'Heating Performance'!$B$5</c:f>
              <c:strCache>
                <c:ptCount val="1"/>
                <c:pt idx="0">
                  <c:v>Non-Condensing Boiler
(HWR = 140 F)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'Heating Performance'!$A$6:$A$9</c:f>
              <c:numCache>
                <c:formatCode>0%</c:formatCode>
                <c:ptCount val="4"/>
                <c:pt idx="0">
                  <c:v>0.2</c:v>
                </c:pt>
                <c:pt idx="1">
                  <c:v>0.5</c:v>
                </c:pt>
                <c:pt idx="2">
                  <c:v>0.75</c:v>
                </c:pt>
                <c:pt idx="3">
                  <c:v>1</c:v>
                </c:pt>
              </c:numCache>
            </c:numRef>
          </c:cat>
          <c:val>
            <c:numRef>
              <c:f>'Heating Performance'!$B$6:$B$9</c:f>
              <c:numCache>
                <c:formatCode>0%</c:formatCode>
                <c:ptCount val="4"/>
                <c:pt idx="0">
                  <c:v>0.83</c:v>
                </c:pt>
                <c:pt idx="1">
                  <c:v>0.85</c:v>
                </c:pt>
                <c:pt idx="2">
                  <c:v>0.85499999999999998</c:v>
                </c:pt>
                <c:pt idx="3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B3-4745-928A-8DBF08AB3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0649392"/>
        <c:axId val="740650704"/>
      </c:lineChart>
      <c:catAx>
        <c:axId val="74064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Firing Rate</a:t>
                </a:r>
              </a:p>
            </c:rich>
          </c:tx>
          <c:layout>
            <c:manualLayout>
              <c:xMode val="edge"/>
              <c:yMode val="edge"/>
              <c:x val="0.44279644358112097"/>
              <c:y val="0.908829479288439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in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650704"/>
        <c:crosses val="autoZero"/>
        <c:auto val="1"/>
        <c:lblAlgn val="ctr"/>
        <c:lblOffset val="100"/>
        <c:noMultiLvlLbl val="0"/>
      </c:catAx>
      <c:valAx>
        <c:axId val="740650704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Combustion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64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72513458787722"/>
          <c:y val="0.20443187258120973"/>
          <c:w val="0.22081301692958483"/>
          <c:h val="0.61379525379673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2489233044762"/>
          <c:y val="8.2670963122090962E-2"/>
          <c:w val="0.83700696770638472"/>
          <c:h val="0.7583483455545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Inputs!$F$4:$F$19</c:f>
              <c:numCache>
                <c:formatCode>General</c:formatCode>
                <c:ptCount val="16"/>
                <c:pt idx="0">
                  <c:v>210</c:v>
                </c:pt>
                <c:pt idx="1">
                  <c:v>200</c:v>
                </c:pt>
                <c:pt idx="2">
                  <c:v>190</c:v>
                </c:pt>
                <c:pt idx="3">
                  <c:v>180</c:v>
                </c:pt>
                <c:pt idx="4">
                  <c:v>170</c:v>
                </c:pt>
                <c:pt idx="5">
                  <c:v>160</c:v>
                </c:pt>
                <c:pt idx="6">
                  <c:v>150</c:v>
                </c:pt>
                <c:pt idx="7">
                  <c:v>140</c:v>
                </c:pt>
                <c:pt idx="8">
                  <c:v>130</c:v>
                </c:pt>
                <c:pt idx="9">
                  <c:v>120</c:v>
                </c:pt>
                <c:pt idx="10">
                  <c:v>110</c:v>
                </c:pt>
                <c:pt idx="11">
                  <c:v>100</c:v>
                </c:pt>
                <c:pt idx="12">
                  <c:v>90</c:v>
                </c:pt>
                <c:pt idx="13">
                  <c:v>80</c:v>
                </c:pt>
                <c:pt idx="14">
                  <c:v>70</c:v>
                </c:pt>
                <c:pt idx="15">
                  <c:v>60</c:v>
                </c:pt>
              </c:numCache>
            </c:numRef>
          </c:xVal>
          <c:yVal>
            <c:numRef>
              <c:f>Inputs!$H$4:$H$19</c:f>
              <c:numCache>
                <c:formatCode>0%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0.97645378624906065</c:v>
                </c:pt>
                <c:pt idx="9">
                  <c:v>0.71318461091649032</c:v>
                </c:pt>
                <c:pt idx="10">
                  <c:v>0.52041113930857363</c:v>
                </c:pt>
                <c:pt idx="11">
                  <c:v>0.37825503688822404</c:v>
                </c:pt>
                <c:pt idx="12">
                  <c:v>0.27318385905294246</c:v>
                </c:pt>
                <c:pt idx="13">
                  <c:v>0.19563932081900601</c:v>
                </c:pt>
                <c:pt idx="14">
                  <c:v>0.13867408285000501</c:v>
                </c:pt>
                <c:pt idx="15">
                  <c:v>9.7130008138122281E-2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33-41BA-AE2D-5DC78144A5DC}"/>
            </c:ext>
          </c:extLst>
        </c:ser>
        <c:ser>
          <c:idx val="1"/>
          <c:order val="1"/>
          <c:spPr>
            <a:ln w="31750" cap="sq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 cap="sq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7633851468048358E-2"/>
                  <c:y val="7.5585789871504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33-41BA-AE2D-5DC78144A5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Inputs!$F$21</c:f>
              <c:numCache>
                <c:formatCode>General</c:formatCode>
                <c:ptCount val="1"/>
                <c:pt idx="0">
                  <c:v>115</c:v>
                </c:pt>
              </c:numCache>
            </c:numRef>
          </c:xVal>
          <c:yVal>
            <c:numRef>
              <c:f>Inputs!$H$21</c:f>
              <c:numCache>
                <c:formatCode>0%</c:formatCode>
                <c:ptCount val="1"/>
                <c:pt idx="0">
                  <c:v>0.60941494184098222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E33-41BA-AE2D-5DC78144A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6735231"/>
        <c:axId val="935875823"/>
      </c:scatterChart>
      <c:valAx>
        <c:axId val="1406735231"/>
        <c:scaling>
          <c:orientation val="minMax"/>
          <c:max val="160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Flue Gas Temperature (</a:t>
                </a:r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°</a:t>
                </a:r>
                <a:r>
                  <a:rPr lang="en-US" sz="1400"/>
                  <a:t>F)</a:t>
                </a:r>
              </a:p>
            </c:rich>
          </c:tx>
          <c:layout>
            <c:manualLayout>
              <c:xMode val="edge"/>
              <c:yMode val="edge"/>
              <c:x val="0.39383528371108306"/>
              <c:y val="0.906176013712571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875823"/>
        <c:crosses val="autoZero"/>
        <c:crossBetween val="midCat"/>
      </c:valAx>
      <c:valAx>
        <c:axId val="935875823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Percent Water Vapor Remaining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735231"/>
        <c:crosses val="autoZero"/>
        <c:crossBetween val="midCat"/>
      </c:valAx>
      <c:spPr>
        <a:noFill/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1.svg"/><Relationship Id="rId11" Type="http://schemas.openxmlformats.org/officeDocument/2006/relationships/image" Target="../media/image43.png"/><Relationship Id="rId5" Type="http://schemas.openxmlformats.org/officeDocument/2006/relationships/image" Target="../media/image20.png"/><Relationship Id="rId10" Type="http://schemas.openxmlformats.org/officeDocument/2006/relationships/image" Target="../media/image42.svg"/><Relationship Id="rId4" Type="http://schemas.openxmlformats.org/officeDocument/2006/relationships/image" Target="../media/image19.svg"/><Relationship Id="rId9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1.svg"/><Relationship Id="rId11" Type="http://schemas.openxmlformats.org/officeDocument/2006/relationships/image" Target="../media/image43.png"/><Relationship Id="rId5" Type="http://schemas.openxmlformats.org/officeDocument/2006/relationships/image" Target="../media/image20.png"/><Relationship Id="rId10" Type="http://schemas.openxmlformats.org/officeDocument/2006/relationships/image" Target="../media/image42.svg"/><Relationship Id="rId4" Type="http://schemas.openxmlformats.org/officeDocument/2006/relationships/image" Target="../media/image19.svg"/><Relationship Id="rId9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22477E-5237-4F89-B436-F3DA35AA58B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22787D-6369-47F0-8284-FA200E176A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Latent heat from combustion is lost in flue gas</a:t>
          </a:r>
        </a:p>
      </dgm:t>
    </dgm:pt>
    <dgm:pt modelId="{A1AE05A7-1DC1-4721-A88C-59F4E30F0E08}" type="parTrans" cxnId="{56596154-0518-4039-8F6F-BE86016424D0}">
      <dgm:prSet/>
      <dgm:spPr/>
      <dgm:t>
        <a:bodyPr/>
        <a:lstStyle/>
        <a:p>
          <a:endParaRPr lang="en-US"/>
        </a:p>
      </dgm:t>
    </dgm:pt>
    <dgm:pt modelId="{D41F4ABF-6A09-4AA2-B29A-ECE98DDABF59}" type="sibTrans" cxnId="{56596154-0518-4039-8F6F-BE86016424D0}">
      <dgm:prSet/>
      <dgm:spPr/>
      <dgm:t>
        <a:bodyPr/>
        <a:lstStyle/>
        <a:p>
          <a:endParaRPr lang="en-US"/>
        </a:p>
      </dgm:t>
    </dgm:pt>
    <dgm:pt modelId="{5E58DE25-AE56-499A-9C71-C3199E6296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Combustion efficiency of 80 to 87% for natural gas boiler</a:t>
          </a:r>
        </a:p>
      </dgm:t>
    </dgm:pt>
    <dgm:pt modelId="{6C54D667-2C53-4163-A65D-862B6575A361}" type="parTrans" cxnId="{95B7AAEF-17D4-4180-8B69-5F35EBB9DB41}">
      <dgm:prSet/>
      <dgm:spPr/>
      <dgm:t>
        <a:bodyPr/>
        <a:lstStyle/>
        <a:p>
          <a:endParaRPr lang="en-US"/>
        </a:p>
      </dgm:t>
    </dgm:pt>
    <dgm:pt modelId="{750CEF44-B576-4327-8ED5-6DF3582C1006}" type="sibTrans" cxnId="{95B7AAEF-17D4-4180-8B69-5F35EBB9DB41}">
      <dgm:prSet/>
      <dgm:spPr/>
      <dgm:t>
        <a:bodyPr/>
        <a:lstStyle/>
        <a:p>
          <a:endParaRPr lang="en-US"/>
        </a:p>
      </dgm:t>
    </dgm:pt>
    <dgm:pt modelId="{C1897F45-F031-439A-A044-9CF53BA2A9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Hot water return temperature of at least 140 ˚F to prevent damage caused by condensation</a:t>
          </a:r>
        </a:p>
      </dgm:t>
    </dgm:pt>
    <dgm:pt modelId="{40C3CE5B-333F-44C3-A50B-478D0C9A0235}" type="parTrans" cxnId="{39B7EA5E-9294-4095-A217-41582127AF87}">
      <dgm:prSet/>
      <dgm:spPr/>
      <dgm:t>
        <a:bodyPr/>
        <a:lstStyle/>
        <a:p>
          <a:endParaRPr lang="en-US"/>
        </a:p>
      </dgm:t>
    </dgm:pt>
    <dgm:pt modelId="{7BD9164F-40D9-45A1-BF90-52907DCE77A3}" type="sibTrans" cxnId="{39B7EA5E-9294-4095-A217-41582127AF87}">
      <dgm:prSet/>
      <dgm:spPr/>
      <dgm:t>
        <a:bodyPr/>
        <a:lstStyle/>
        <a:p>
          <a:endParaRPr lang="en-US"/>
        </a:p>
      </dgm:t>
    </dgm:pt>
    <dgm:pt modelId="{CE007EE4-843E-436B-9B9C-7EC3863FC4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Hot water return temperature have less impact on efficiency</a:t>
          </a:r>
        </a:p>
      </dgm:t>
    </dgm:pt>
    <dgm:pt modelId="{99AF55F1-A224-4209-B0CF-08DC3C03C05D}" type="parTrans" cxnId="{DC237342-838A-4DB9-ACDD-E4831256744A}">
      <dgm:prSet/>
      <dgm:spPr/>
      <dgm:t>
        <a:bodyPr/>
        <a:lstStyle/>
        <a:p>
          <a:endParaRPr lang="en-US"/>
        </a:p>
      </dgm:t>
    </dgm:pt>
    <dgm:pt modelId="{A0CF5FB6-8E08-4E5C-979D-00E0EEE6F28F}" type="sibTrans" cxnId="{DC237342-838A-4DB9-ACDD-E4831256744A}">
      <dgm:prSet/>
      <dgm:spPr/>
      <dgm:t>
        <a:bodyPr/>
        <a:lstStyle/>
        <a:p>
          <a:endParaRPr lang="en-US"/>
        </a:p>
      </dgm:t>
    </dgm:pt>
    <dgm:pt modelId="{C2A03BF1-6F90-48B5-870F-AE16F2DCCC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Category I combustion appliance</a:t>
          </a:r>
        </a:p>
      </dgm:t>
    </dgm:pt>
    <dgm:pt modelId="{2530E413-7422-4E53-8EA3-C12B65246262}" type="parTrans" cxnId="{E8D3FDAA-52C7-4747-AE73-D9C189F931C2}">
      <dgm:prSet/>
      <dgm:spPr/>
      <dgm:t>
        <a:bodyPr/>
        <a:lstStyle/>
        <a:p>
          <a:endParaRPr lang="en-US"/>
        </a:p>
      </dgm:t>
    </dgm:pt>
    <dgm:pt modelId="{DBE60D94-E4C0-4DBB-B6BD-1E2C17909847}" type="sibTrans" cxnId="{E8D3FDAA-52C7-4747-AE73-D9C189F931C2}">
      <dgm:prSet/>
      <dgm:spPr/>
      <dgm:t>
        <a:bodyPr/>
        <a:lstStyle/>
        <a:p>
          <a:endParaRPr lang="en-US"/>
        </a:p>
      </dgm:t>
    </dgm:pt>
    <dgm:pt modelId="{09EC7B6B-3632-433C-A8B2-E6A984DA28F5}" type="pres">
      <dgm:prSet presAssocID="{2622477E-5237-4F89-B436-F3DA35AA58B7}" presName="root" presStyleCnt="0">
        <dgm:presLayoutVars>
          <dgm:dir/>
          <dgm:resizeHandles val="exact"/>
        </dgm:presLayoutVars>
      </dgm:prSet>
      <dgm:spPr/>
    </dgm:pt>
    <dgm:pt modelId="{F84B95E3-A72C-4EC9-82FD-759CA1EF4B7A}" type="pres">
      <dgm:prSet presAssocID="{9322787D-6369-47F0-8284-FA200E176A4B}" presName="compNode" presStyleCnt="0"/>
      <dgm:spPr/>
    </dgm:pt>
    <dgm:pt modelId="{DC97CF78-1AE8-4871-8262-1DD2530A7B61}" type="pres">
      <dgm:prSet presAssocID="{9322787D-6369-47F0-8284-FA200E176A4B}" presName="bgRect" presStyleLbl="bgShp" presStyleIdx="0" presStyleCnt="5"/>
      <dgm:spPr/>
    </dgm:pt>
    <dgm:pt modelId="{A9DD6427-24C5-4F96-950A-F4F92775C5D0}" type="pres">
      <dgm:prSet presAssocID="{9322787D-6369-47F0-8284-FA200E176A4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2EA0567A-623D-470E-8F82-035F1C79FFCA}" type="pres">
      <dgm:prSet presAssocID="{9322787D-6369-47F0-8284-FA200E176A4B}" presName="spaceRect" presStyleCnt="0"/>
      <dgm:spPr/>
    </dgm:pt>
    <dgm:pt modelId="{008D5AEF-C56B-41F9-9DD9-B41EE70C2435}" type="pres">
      <dgm:prSet presAssocID="{9322787D-6369-47F0-8284-FA200E176A4B}" presName="parTx" presStyleLbl="revTx" presStyleIdx="0" presStyleCnt="5">
        <dgm:presLayoutVars>
          <dgm:chMax val="0"/>
          <dgm:chPref val="0"/>
        </dgm:presLayoutVars>
      </dgm:prSet>
      <dgm:spPr/>
    </dgm:pt>
    <dgm:pt modelId="{9ADC84E7-3857-4641-A3B5-FE538E290D46}" type="pres">
      <dgm:prSet presAssocID="{D41F4ABF-6A09-4AA2-B29A-ECE98DDABF59}" presName="sibTrans" presStyleCnt="0"/>
      <dgm:spPr/>
    </dgm:pt>
    <dgm:pt modelId="{58C9B2F8-722D-4FB0-8B37-5837E273AB30}" type="pres">
      <dgm:prSet presAssocID="{5E58DE25-AE56-499A-9C71-C3199E629693}" presName="compNode" presStyleCnt="0"/>
      <dgm:spPr/>
    </dgm:pt>
    <dgm:pt modelId="{B0491764-F8E3-4E3A-A492-C5A0A24D59B6}" type="pres">
      <dgm:prSet presAssocID="{5E58DE25-AE56-499A-9C71-C3199E629693}" presName="bgRect" presStyleLbl="bgShp" presStyleIdx="1" presStyleCnt="5"/>
      <dgm:spPr/>
    </dgm:pt>
    <dgm:pt modelId="{E9DDD052-282F-402A-9935-AA0C19564AB5}" type="pres">
      <dgm:prSet presAssocID="{5E58DE25-AE56-499A-9C71-C3199E62969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mmable"/>
        </a:ext>
      </dgm:extLst>
    </dgm:pt>
    <dgm:pt modelId="{1CF0FE23-9677-4895-AE00-B02D772DFB10}" type="pres">
      <dgm:prSet presAssocID="{5E58DE25-AE56-499A-9C71-C3199E629693}" presName="spaceRect" presStyleCnt="0"/>
      <dgm:spPr/>
    </dgm:pt>
    <dgm:pt modelId="{E9211EC3-13E4-4481-8495-C2CE8D456231}" type="pres">
      <dgm:prSet presAssocID="{5E58DE25-AE56-499A-9C71-C3199E629693}" presName="parTx" presStyleLbl="revTx" presStyleIdx="1" presStyleCnt="5">
        <dgm:presLayoutVars>
          <dgm:chMax val="0"/>
          <dgm:chPref val="0"/>
        </dgm:presLayoutVars>
      </dgm:prSet>
      <dgm:spPr/>
    </dgm:pt>
    <dgm:pt modelId="{B20C7219-D5D9-4B61-B263-E30BA39DAE18}" type="pres">
      <dgm:prSet presAssocID="{750CEF44-B576-4327-8ED5-6DF3582C1006}" presName="sibTrans" presStyleCnt="0"/>
      <dgm:spPr/>
    </dgm:pt>
    <dgm:pt modelId="{5E36297B-8DE0-4ED8-B569-534E046AC6E5}" type="pres">
      <dgm:prSet presAssocID="{C1897F45-F031-439A-A044-9CF53BA2A9B0}" presName="compNode" presStyleCnt="0"/>
      <dgm:spPr/>
    </dgm:pt>
    <dgm:pt modelId="{4C77B954-CBEC-41FC-971A-D40BB1039007}" type="pres">
      <dgm:prSet presAssocID="{C1897F45-F031-439A-A044-9CF53BA2A9B0}" presName="bgRect" presStyleLbl="bgShp" presStyleIdx="2" presStyleCnt="5"/>
      <dgm:spPr/>
    </dgm:pt>
    <dgm:pt modelId="{0E5A5EB2-34A5-48D4-9993-B2D63D9E748B}" type="pres">
      <dgm:prSet presAssocID="{C1897F45-F031-439A-A044-9CF53BA2A9B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7C30C8B0-0B2C-4E9C-BE66-BDED1B63DE41}" type="pres">
      <dgm:prSet presAssocID="{C1897F45-F031-439A-A044-9CF53BA2A9B0}" presName="spaceRect" presStyleCnt="0"/>
      <dgm:spPr/>
    </dgm:pt>
    <dgm:pt modelId="{99BA5FB0-8400-426A-90B6-5AD6635FC87E}" type="pres">
      <dgm:prSet presAssocID="{C1897F45-F031-439A-A044-9CF53BA2A9B0}" presName="parTx" presStyleLbl="revTx" presStyleIdx="2" presStyleCnt="5">
        <dgm:presLayoutVars>
          <dgm:chMax val="0"/>
          <dgm:chPref val="0"/>
        </dgm:presLayoutVars>
      </dgm:prSet>
      <dgm:spPr/>
    </dgm:pt>
    <dgm:pt modelId="{652F54B2-B03B-4DAD-8369-CDFA248A30D9}" type="pres">
      <dgm:prSet presAssocID="{7BD9164F-40D9-45A1-BF90-52907DCE77A3}" presName="sibTrans" presStyleCnt="0"/>
      <dgm:spPr/>
    </dgm:pt>
    <dgm:pt modelId="{45E88678-D349-4D45-8107-7556D9AA5063}" type="pres">
      <dgm:prSet presAssocID="{CE007EE4-843E-436B-9B9C-7EC3863FC417}" presName="compNode" presStyleCnt="0"/>
      <dgm:spPr/>
    </dgm:pt>
    <dgm:pt modelId="{4ED09F9C-EFD5-4E7B-B780-44E9ED52184E}" type="pres">
      <dgm:prSet presAssocID="{CE007EE4-843E-436B-9B9C-7EC3863FC417}" presName="bgRect" presStyleLbl="bgShp" presStyleIdx="3" presStyleCnt="5"/>
      <dgm:spPr/>
    </dgm:pt>
    <dgm:pt modelId="{537680F8-53FE-446D-AF69-588D7EF2D288}" type="pres">
      <dgm:prSet presAssocID="{CE007EE4-843E-436B-9B9C-7EC3863FC41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8F67A0A7-DCF0-4CB8-AC1B-1A695DFF6AFC}" type="pres">
      <dgm:prSet presAssocID="{CE007EE4-843E-436B-9B9C-7EC3863FC417}" presName="spaceRect" presStyleCnt="0"/>
      <dgm:spPr/>
    </dgm:pt>
    <dgm:pt modelId="{64A10C7B-B714-418A-9D31-237D8C21A5E7}" type="pres">
      <dgm:prSet presAssocID="{CE007EE4-843E-436B-9B9C-7EC3863FC417}" presName="parTx" presStyleLbl="revTx" presStyleIdx="3" presStyleCnt="5">
        <dgm:presLayoutVars>
          <dgm:chMax val="0"/>
          <dgm:chPref val="0"/>
        </dgm:presLayoutVars>
      </dgm:prSet>
      <dgm:spPr/>
    </dgm:pt>
    <dgm:pt modelId="{4045AEDF-006C-4807-9FFD-6C6B8047320C}" type="pres">
      <dgm:prSet presAssocID="{A0CF5FB6-8E08-4E5C-979D-00E0EEE6F28F}" presName="sibTrans" presStyleCnt="0"/>
      <dgm:spPr/>
    </dgm:pt>
    <dgm:pt modelId="{C1D15240-E4E5-4988-BDA8-22D2E70FE49D}" type="pres">
      <dgm:prSet presAssocID="{C2A03BF1-6F90-48B5-870F-AE16F2DCCC4C}" presName="compNode" presStyleCnt="0"/>
      <dgm:spPr/>
    </dgm:pt>
    <dgm:pt modelId="{C6D96C6D-9A05-4F0F-8EBA-45E98B3FDC5A}" type="pres">
      <dgm:prSet presAssocID="{C2A03BF1-6F90-48B5-870F-AE16F2DCCC4C}" presName="bgRect" presStyleLbl="bgShp" presStyleIdx="4" presStyleCnt="5"/>
      <dgm:spPr/>
    </dgm:pt>
    <dgm:pt modelId="{2AEE8EDE-1411-4E2D-9576-0351B34B83A0}" type="pres">
      <dgm:prSet presAssocID="{C2A03BF1-6F90-48B5-870F-AE16F2DCCC4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A75E4D7-8E60-4D1E-AEE9-06E4B76394E0}" type="pres">
      <dgm:prSet presAssocID="{C2A03BF1-6F90-48B5-870F-AE16F2DCCC4C}" presName="spaceRect" presStyleCnt="0"/>
      <dgm:spPr/>
    </dgm:pt>
    <dgm:pt modelId="{E4EE938C-C518-4FDD-9882-2CBB68DA4582}" type="pres">
      <dgm:prSet presAssocID="{C2A03BF1-6F90-48B5-870F-AE16F2DCCC4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E0F8B1A-0896-46CD-A4B7-CDCFC43591A9}" type="presOf" srcId="{5E58DE25-AE56-499A-9C71-C3199E629693}" destId="{E9211EC3-13E4-4481-8495-C2CE8D456231}" srcOrd="0" destOrd="0" presId="urn:microsoft.com/office/officeart/2018/2/layout/IconVerticalSolidList"/>
    <dgm:cxn modelId="{A950123D-8AC1-4697-BC3A-CEFD4A09D38B}" type="presOf" srcId="{9322787D-6369-47F0-8284-FA200E176A4B}" destId="{008D5AEF-C56B-41F9-9DD9-B41EE70C2435}" srcOrd="0" destOrd="0" presId="urn:microsoft.com/office/officeart/2018/2/layout/IconVerticalSolidList"/>
    <dgm:cxn modelId="{39B7EA5E-9294-4095-A217-41582127AF87}" srcId="{2622477E-5237-4F89-B436-F3DA35AA58B7}" destId="{C1897F45-F031-439A-A044-9CF53BA2A9B0}" srcOrd="2" destOrd="0" parTransId="{40C3CE5B-333F-44C3-A50B-478D0C9A0235}" sibTransId="{7BD9164F-40D9-45A1-BF90-52907DCE77A3}"/>
    <dgm:cxn modelId="{DC237342-838A-4DB9-ACDD-E4831256744A}" srcId="{2622477E-5237-4F89-B436-F3DA35AA58B7}" destId="{CE007EE4-843E-436B-9B9C-7EC3863FC417}" srcOrd="3" destOrd="0" parTransId="{99AF55F1-A224-4209-B0CF-08DC3C03C05D}" sibTransId="{A0CF5FB6-8E08-4E5C-979D-00E0EEE6F28F}"/>
    <dgm:cxn modelId="{E2ECF773-F80A-4B38-959A-5AB3615BD4B4}" type="presOf" srcId="{CE007EE4-843E-436B-9B9C-7EC3863FC417}" destId="{64A10C7B-B714-418A-9D31-237D8C21A5E7}" srcOrd="0" destOrd="0" presId="urn:microsoft.com/office/officeart/2018/2/layout/IconVerticalSolidList"/>
    <dgm:cxn modelId="{56596154-0518-4039-8F6F-BE86016424D0}" srcId="{2622477E-5237-4F89-B436-F3DA35AA58B7}" destId="{9322787D-6369-47F0-8284-FA200E176A4B}" srcOrd="0" destOrd="0" parTransId="{A1AE05A7-1DC1-4721-A88C-59F4E30F0E08}" sibTransId="{D41F4ABF-6A09-4AA2-B29A-ECE98DDABF59}"/>
    <dgm:cxn modelId="{E8D3FDAA-52C7-4747-AE73-D9C189F931C2}" srcId="{2622477E-5237-4F89-B436-F3DA35AA58B7}" destId="{C2A03BF1-6F90-48B5-870F-AE16F2DCCC4C}" srcOrd="4" destOrd="0" parTransId="{2530E413-7422-4E53-8EA3-C12B65246262}" sibTransId="{DBE60D94-E4C0-4DBB-B6BD-1E2C17909847}"/>
    <dgm:cxn modelId="{04DDAAB4-29A8-4040-9A62-EB590457E127}" type="presOf" srcId="{2622477E-5237-4F89-B436-F3DA35AA58B7}" destId="{09EC7B6B-3632-433C-A8B2-E6A984DA28F5}" srcOrd="0" destOrd="0" presId="urn:microsoft.com/office/officeart/2018/2/layout/IconVerticalSolidList"/>
    <dgm:cxn modelId="{468F9CED-50C4-4D5C-BE5E-9A8160AD2022}" type="presOf" srcId="{C1897F45-F031-439A-A044-9CF53BA2A9B0}" destId="{99BA5FB0-8400-426A-90B6-5AD6635FC87E}" srcOrd="0" destOrd="0" presId="urn:microsoft.com/office/officeart/2018/2/layout/IconVerticalSolidList"/>
    <dgm:cxn modelId="{95B7AAEF-17D4-4180-8B69-5F35EBB9DB41}" srcId="{2622477E-5237-4F89-B436-F3DA35AA58B7}" destId="{5E58DE25-AE56-499A-9C71-C3199E629693}" srcOrd="1" destOrd="0" parTransId="{6C54D667-2C53-4163-A65D-862B6575A361}" sibTransId="{750CEF44-B576-4327-8ED5-6DF3582C1006}"/>
    <dgm:cxn modelId="{7E0DD4FF-F54A-4A1F-B573-C7A9619B2BAD}" type="presOf" srcId="{C2A03BF1-6F90-48B5-870F-AE16F2DCCC4C}" destId="{E4EE938C-C518-4FDD-9882-2CBB68DA4582}" srcOrd="0" destOrd="0" presId="urn:microsoft.com/office/officeart/2018/2/layout/IconVerticalSolidList"/>
    <dgm:cxn modelId="{2542FD06-F062-499C-B63C-B192ACA07F0E}" type="presParOf" srcId="{09EC7B6B-3632-433C-A8B2-E6A984DA28F5}" destId="{F84B95E3-A72C-4EC9-82FD-759CA1EF4B7A}" srcOrd="0" destOrd="0" presId="urn:microsoft.com/office/officeart/2018/2/layout/IconVerticalSolidList"/>
    <dgm:cxn modelId="{88ABE226-16C0-4299-AD40-675A4B9F8AD7}" type="presParOf" srcId="{F84B95E3-A72C-4EC9-82FD-759CA1EF4B7A}" destId="{DC97CF78-1AE8-4871-8262-1DD2530A7B61}" srcOrd="0" destOrd="0" presId="urn:microsoft.com/office/officeart/2018/2/layout/IconVerticalSolidList"/>
    <dgm:cxn modelId="{C37DFEE6-2846-4C60-A91A-C845771678A7}" type="presParOf" srcId="{F84B95E3-A72C-4EC9-82FD-759CA1EF4B7A}" destId="{A9DD6427-24C5-4F96-950A-F4F92775C5D0}" srcOrd="1" destOrd="0" presId="urn:microsoft.com/office/officeart/2018/2/layout/IconVerticalSolidList"/>
    <dgm:cxn modelId="{94456677-7BF1-4548-AC99-CFD585777011}" type="presParOf" srcId="{F84B95E3-A72C-4EC9-82FD-759CA1EF4B7A}" destId="{2EA0567A-623D-470E-8F82-035F1C79FFCA}" srcOrd="2" destOrd="0" presId="urn:microsoft.com/office/officeart/2018/2/layout/IconVerticalSolidList"/>
    <dgm:cxn modelId="{D2B4CAA6-DE1E-4EC9-864E-1C4DBE2AA27A}" type="presParOf" srcId="{F84B95E3-A72C-4EC9-82FD-759CA1EF4B7A}" destId="{008D5AEF-C56B-41F9-9DD9-B41EE70C2435}" srcOrd="3" destOrd="0" presId="urn:microsoft.com/office/officeart/2018/2/layout/IconVerticalSolidList"/>
    <dgm:cxn modelId="{4AA0DD67-9FCB-412F-BDAC-20F0E2D9C730}" type="presParOf" srcId="{09EC7B6B-3632-433C-A8B2-E6A984DA28F5}" destId="{9ADC84E7-3857-4641-A3B5-FE538E290D46}" srcOrd="1" destOrd="0" presId="urn:microsoft.com/office/officeart/2018/2/layout/IconVerticalSolidList"/>
    <dgm:cxn modelId="{BC9982C1-3C32-4DC4-90CC-7FACC1F9123D}" type="presParOf" srcId="{09EC7B6B-3632-433C-A8B2-E6A984DA28F5}" destId="{58C9B2F8-722D-4FB0-8B37-5837E273AB30}" srcOrd="2" destOrd="0" presId="urn:microsoft.com/office/officeart/2018/2/layout/IconVerticalSolidList"/>
    <dgm:cxn modelId="{1F809EA9-287A-4162-88C1-FBC2279B0D63}" type="presParOf" srcId="{58C9B2F8-722D-4FB0-8B37-5837E273AB30}" destId="{B0491764-F8E3-4E3A-A492-C5A0A24D59B6}" srcOrd="0" destOrd="0" presId="urn:microsoft.com/office/officeart/2018/2/layout/IconVerticalSolidList"/>
    <dgm:cxn modelId="{B08227E9-31DE-4581-A3F6-F7759B2FCE04}" type="presParOf" srcId="{58C9B2F8-722D-4FB0-8B37-5837E273AB30}" destId="{E9DDD052-282F-402A-9935-AA0C19564AB5}" srcOrd="1" destOrd="0" presId="urn:microsoft.com/office/officeart/2018/2/layout/IconVerticalSolidList"/>
    <dgm:cxn modelId="{94F5ED56-525B-4155-8852-15F99496A1AA}" type="presParOf" srcId="{58C9B2F8-722D-4FB0-8B37-5837E273AB30}" destId="{1CF0FE23-9677-4895-AE00-B02D772DFB10}" srcOrd="2" destOrd="0" presId="urn:microsoft.com/office/officeart/2018/2/layout/IconVerticalSolidList"/>
    <dgm:cxn modelId="{DC63758A-FD17-476A-BEFC-A9294B4AAF12}" type="presParOf" srcId="{58C9B2F8-722D-4FB0-8B37-5837E273AB30}" destId="{E9211EC3-13E4-4481-8495-C2CE8D456231}" srcOrd="3" destOrd="0" presId="urn:microsoft.com/office/officeart/2018/2/layout/IconVerticalSolidList"/>
    <dgm:cxn modelId="{E475C8E5-6F9D-4D6C-B2D0-217CE91F76DC}" type="presParOf" srcId="{09EC7B6B-3632-433C-A8B2-E6A984DA28F5}" destId="{B20C7219-D5D9-4B61-B263-E30BA39DAE18}" srcOrd="3" destOrd="0" presId="urn:microsoft.com/office/officeart/2018/2/layout/IconVerticalSolidList"/>
    <dgm:cxn modelId="{C3CABD28-168A-4507-BAA6-5E7B22C8FACD}" type="presParOf" srcId="{09EC7B6B-3632-433C-A8B2-E6A984DA28F5}" destId="{5E36297B-8DE0-4ED8-B569-534E046AC6E5}" srcOrd="4" destOrd="0" presId="urn:microsoft.com/office/officeart/2018/2/layout/IconVerticalSolidList"/>
    <dgm:cxn modelId="{00505A89-D2A2-44D9-8579-8D455418B285}" type="presParOf" srcId="{5E36297B-8DE0-4ED8-B569-534E046AC6E5}" destId="{4C77B954-CBEC-41FC-971A-D40BB1039007}" srcOrd="0" destOrd="0" presId="urn:microsoft.com/office/officeart/2018/2/layout/IconVerticalSolidList"/>
    <dgm:cxn modelId="{25BBA098-D242-44EB-84E9-22368894793B}" type="presParOf" srcId="{5E36297B-8DE0-4ED8-B569-534E046AC6E5}" destId="{0E5A5EB2-34A5-48D4-9993-B2D63D9E748B}" srcOrd="1" destOrd="0" presId="urn:microsoft.com/office/officeart/2018/2/layout/IconVerticalSolidList"/>
    <dgm:cxn modelId="{372A78B8-43F6-4787-857C-91C991947C5A}" type="presParOf" srcId="{5E36297B-8DE0-4ED8-B569-534E046AC6E5}" destId="{7C30C8B0-0B2C-4E9C-BE66-BDED1B63DE41}" srcOrd="2" destOrd="0" presId="urn:microsoft.com/office/officeart/2018/2/layout/IconVerticalSolidList"/>
    <dgm:cxn modelId="{168D804D-101F-4EF3-81C4-2D0AC24A675E}" type="presParOf" srcId="{5E36297B-8DE0-4ED8-B569-534E046AC6E5}" destId="{99BA5FB0-8400-426A-90B6-5AD6635FC87E}" srcOrd="3" destOrd="0" presId="urn:microsoft.com/office/officeart/2018/2/layout/IconVerticalSolidList"/>
    <dgm:cxn modelId="{998A1220-C878-4254-968A-A77851EE6DFD}" type="presParOf" srcId="{09EC7B6B-3632-433C-A8B2-E6A984DA28F5}" destId="{652F54B2-B03B-4DAD-8369-CDFA248A30D9}" srcOrd="5" destOrd="0" presId="urn:microsoft.com/office/officeart/2018/2/layout/IconVerticalSolidList"/>
    <dgm:cxn modelId="{9D7B4E85-A0B4-4756-9463-E3959DFD0E11}" type="presParOf" srcId="{09EC7B6B-3632-433C-A8B2-E6A984DA28F5}" destId="{45E88678-D349-4D45-8107-7556D9AA5063}" srcOrd="6" destOrd="0" presId="urn:microsoft.com/office/officeart/2018/2/layout/IconVerticalSolidList"/>
    <dgm:cxn modelId="{C37E3C45-562D-4842-842C-A42381128E49}" type="presParOf" srcId="{45E88678-D349-4D45-8107-7556D9AA5063}" destId="{4ED09F9C-EFD5-4E7B-B780-44E9ED52184E}" srcOrd="0" destOrd="0" presId="urn:microsoft.com/office/officeart/2018/2/layout/IconVerticalSolidList"/>
    <dgm:cxn modelId="{330823A4-9B84-476D-A507-456A601FACD2}" type="presParOf" srcId="{45E88678-D349-4D45-8107-7556D9AA5063}" destId="{537680F8-53FE-446D-AF69-588D7EF2D288}" srcOrd="1" destOrd="0" presId="urn:microsoft.com/office/officeart/2018/2/layout/IconVerticalSolidList"/>
    <dgm:cxn modelId="{FC8C4EB4-1A00-4AA0-AEF4-EFBD6AD5A9EA}" type="presParOf" srcId="{45E88678-D349-4D45-8107-7556D9AA5063}" destId="{8F67A0A7-DCF0-4CB8-AC1B-1A695DFF6AFC}" srcOrd="2" destOrd="0" presId="urn:microsoft.com/office/officeart/2018/2/layout/IconVerticalSolidList"/>
    <dgm:cxn modelId="{2C4C89E8-46CB-4609-AD1F-A1275BEBAC3A}" type="presParOf" srcId="{45E88678-D349-4D45-8107-7556D9AA5063}" destId="{64A10C7B-B714-418A-9D31-237D8C21A5E7}" srcOrd="3" destOrd="0" presId="urn:microsoft.com/office/officeart/2018/2/layout/IconVerticalSolidList"/>
    <dgm:cxn modelId="{EDE8D38C-C9E1-4729-AEC0-E921AC359625}" type="presParOf" srcId="{09EC7B6B-3632-433C-A8B2-E6A984DA28F5}" destId="{4045AEDF-006C-4807-9FFD-6C6B8047320C}" srcOrd="7" destOrd="0" presId="urn:microsoft.com/office/officeart/2018/2/layout/IconVerticalSolidList"/>
    <dgm:cxn modelId="{272ECF05-44C1-43DF-AF50-5821B5E5E644}" type="presParOf" srcId="{09EC7B6B-3632-433C-A8B2-E6A984DA28F5}" destId="{C1D15240-E4E5-4988-BDA8-22D2E70FE49D}" srcOrd="8" destOrd="0" presId="urn:microsoft.com/office/officeart/2018/2/layout/IconVerticalSolidList"/>
    <dgm:cxn modelId="{C0CE0BD0-B13E-4D8A-8A83-131512FF3C5D}" type="presParOf" srcId="{C1D15240-E4E5-4988-BDA8-22D2E70FE49D}" destId="{C6D96C6D-9A05-4F0F-8EBA-45E98B3FDC5A}" srcOrd="0" destOrd="0" presId="urn:microsoft.com/office/officeart/2018/2/layout/IconVerticalSolidList"/>
    <dgm:cxn modelId="{695142FE-9B1A-4041-8B18-56C31AAF8135}" type="presParOf" srcId="{C1D15240-E4E5-4988-BDA8-22D2E70FE49D}" destId="{2AEE8EDE-1411-4E2D-9576-0351B34B83A0}" srcOrd="1" destOrd="0" presId="urn:microsoft.com/office/officeart/2018/2/layout/IconVerticalSolidList"/>
    <dgm:cxn modelId="{3F2A1773-92EA-4441-8388-89DFC7385228}" type="presParOf" srcId="{C1D15240-E4E5-4988-BDA8-22D2E70FE49D}" destId="{FA75E4D7-8E60-4D1E-AEE9-06E4B76394E0}" srcOrd="2" destOrd="0" presId="urn:microsoft.com/office/officeart/2018/2/layout/IconVerticalSolidList"/>
    <dgm:cxn modelId="{5261BE13-5B8A-46DB-A79B-6E66D7E8D1EC}" type="presParOf" srcId="{C1D15240-E4E5-4988-BDA8-22D2E70FE49D}" destId="{E4EE938C-C518-4FDD-9882-2CBB68DA45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2477E-5237-4F89-B436-F3DA35AA58B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22787D-6369-47F0-8284-FA200E176A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Latent heat from combustion is partially recovered in condensing mode</a:t>
          </a:r>
          <a:endParaRPr lang="en-US" dirty="0"/>
        </a:p>
      </dgm:t>
    </dgm:pt>
    <dgm:pt modelId="{A1AE05A7-1DC1-4721-A88C-59F4E30F0E08}" type="parTrans" cxnId="{56596154-0518-4039-8F6F-BE86016424D0}">
      <dgm:prSet/>
      <dgm:spPr/>
      <dgm:t>
        <a:bodyPr/>
        <a:lstStyle/>
        <a:p>
          <a:endParaRPr lang="en-US"/>
        </a:p>
      </dgm:t>
    </dgm:pt>
    <dgm:pt modelId="{D41F4ABF-6A09-4AA2-B29A-ECE98DDABF59}" type="sibTrans" cxnId="{56596154-0518-4039-8F6F-BE86016424D0}">
      <dgm:prSet/>
      <dgm:spPr/>
      <dgm:t>
        <a:bodyPr/>
        <a:lstStyle/>
        <a:p>
          <a:endParaRPr lang="en-US"/>
        </a:p>
      </dgm:t>
    </dgm:pt>
    <dgm:pt modelId="{5E58DE25-AE56-499A-9C71-C3199E6296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Combustion efficiency of 90 to 99% in condensing mode</a:t>
          </a:r>
          <a:endParaRPr lang="en-US" dirty="0"/>
        </a:p>
      </dgm:t>
    </dgm:pt>
    <dgm:pt modelId="{6C54D667-2C53-4163-A65D-862B6575A361}" type="parTrans" cxnId="{95B7AAEF-17D4-4180-8B69-5F35EBB9DB41}">
      <dgm:prSet/>
      <dgm:spPr/>
      <dgm:t>
        <a:bodyPr/>
        <a:lstStyle/>
        <a:p>
          <a:endParaRPr lang="en-US"/>
        </a:p>
      </dgm:t>
    </dgm:pt>
    <dgm:pt modelId="{750CEF44-B576-4327-8ED5-6DF3582C1006}" type="sibTrans" cxnId="{95B7AAEF-17D4-4180-8B69-5F35EBB9DB41}">
      <dgm:prSet/>
      <dgm:spPr/>
      <dgm:t>
        <a:bodyPr/>
        <a:lstStyle/>
        <a:p>
          <a:endParaRPr lang="en-US"/>
        </a:p>
      </dgm:t>
    </dgm:pt>
    <dgm:pt modelId="{C1897F45-F031-439A-A044-9CF53BA2A9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Constructed to withstand corrosion caused by condensation</a:t>
          </a:r>
          <a:endParaRPr lang="en-US" dirty="0"/>
        </a:p>
      </dgm:t>
    </dgm:pt>
    <dgm:pt modelId="{40C3CE5B-333F-44C3-A50B-478D0C9A0235}" type="parTrans" cxnId="{39B7EA5E-9294-4095-A217-41582127AF87}">
      <dgm:prSet/>
      <dgm:spPr/>
      <dgm:t>
        <a:bodyPr/>
        <a:lstStyle/>
        <a:p>
          <a:endParaRPr lang="en-US"/>
        </a:p>
      </dgm:t>
    </dgm:pt>
    <dgm:pt modelId="{7BD9164F-40D9-45A1-BF90-52907DCE77A3}" type="sibTrans" cxnId="{39B7EA5E-9294-4095-A217-41582127AF87}">
      <dgm:prSet/>
      <dgm:spPr/>
      <dgm:t>
        <a:bodyPr/>
        <a:lstStyle/>
        <a:p>
          <a:endParaRPr lang="en-US"/>
        </a:p>
      </dgm:t>
    </dgm:pt>
    <dgm:pt modelId="{CE007EE4-843E-436B-9B9C-7EC3863FC4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Reducing hot water return temperature below flue gas dewpoint (130 ˚F) increases efficiency</a:t>
          </a:r>
          <a:endParaRPr lang="en-US" dirty="0"/>
        </a:p>
      </dgm:t>
    </dgm:pt>
    <dgm:pt modelId="{99AF55F1-A224-4209-B0CF-08DC3C03C05D}" type="parTrans" cxnId="{DC237342-838A-4DB9-ACDD-E4831256744A}">
      <dgm:prSet/>
      <dgm:spPr/>
      <dgm:t>
        <a:bodyPr/>
        <a:lstStyle/>
        <a:p>
          <a:endParaRPr lang="en-US"/>
        </a:p>
      </dgm:t>
    </dgm:pt>
    <dgm:pt modelId="{A0CF5FB6-8E08-4E5C-979D-00E0EEE6F28F}" type="sibTrans" cxnId="{DC237342-838A-4DB9-ACDD-E4831256744A}">
      <dgm:prSet/>
      <dgm:spPr/>
      <dgm:t>
        <a:bodyPr/>
        <a:lstStyle/>
        <a:p>
          <a:endParaRPr lang="en-US"/>
        </a:p>
      </dgm:t>
    </dgm:pt>
    <dgm:pt modelId="{C2A03BF1-6F90-48B5-870F-AE16F2DCCC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Category IV combustion appliance</a:t>
          </a:r>
          <a:endParaRPr lang="en-US" dirty="0"/>
        </a:p>
      </dgm:t>
    </dgm:pt>
    <dgm:pt modelId="{2530E413-7422-4E53-8EA3-C12B65246262}" type="parTrans" cxnId="{E8D3FDAA-52C7-4747-AE73-D9C189F931C2}">
      <dgm:prSet/>
      <dgm:spPr/>
      <dgm:t>
        <a:bodyPr/>
        <a:lstStyle/>
        <a:p>
          <a:endParaRPr lang="en-US"/>
        </a:p>
      </dgm:t>
    </dgm:pt>
    <dgm:pt modelId="{DBE60D94-E4C0-4DBB-B6BD-1E2C17909847}" type="sibTrans" cxnId="{E8D3FDAA-52C7-4747-AE73-D9C189F931C2}">
      <dgm:prSet/>
      <dgm:spPr/>
      <dgm:t>
        <a:bodyPr/>
        <a:lstStyle/>
        <a:p>
          <a:endParaRPr lang="en-US"/>
        </a:p>
      </dgm:t>
    </dgm:pt>
    <dgm:pt modelId="{09EC7B6B-3632-433C-A8B2-E6A984DA28F5}" type="pres">
      <dgm:prSet presAssocID="{2622477E-5237-4F89-B436-F3DA35AA58B7}" presName="root" presStyleCnt="0">
        <dgm:presLayoutVars>
          <dgm:dir/>
          <dgm:resizeHandles val="exact"/>
        </dgm:presLayoutVars>
      </dgm:prSet>
      <dgm:spPr/>
    </dgm:pt>
    <dgm:pt modelId="{F84B95E3-A72C-4EC9-82FD-759CA1EF4B7A}" type="pres">
      <dgm:prSet presAssocID="{9322787D-6369-47F0-8284-FA200E176A4B}" presName="compNode" presStyleCnt="0"/>
      <dgm:spPr/>
    </dgm:pt>
    <dgm:pt modelId="{DC97CF78-1AE8-4871-8262-1DD2530A7B61}" type="pres">
      <dgm:prSet presAssocID="{9322787D-6369-47F0-8284-FA200E176A4B}" presName="bgRect" presStyleLbl="bgShp" presStyleIdx="0" presStyleCnt="5"/>
      <dgm:spPr/>
    </dgm:pt>
    <dgm:pt modelId="{A9DD6427-24C5-4F96-950A-F4F92775C5D0}" type="pres">
      <dgm:prSet presAssocID="{9322787D-6369-47F0-8284-FA200E176A4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2EA0567A-623D-470E-8F82-035F1C79FFCA}" type="pres">
      <dgm:prSet presAssocID="{9322787D-6369-47F0-8284-FA200E176A4B}" presName="spaceRect" presStyleCnt="0"/>
      <dgm:spPr/>
    </dgm:pt>
    <dgm:pt modelId="{008D5AEF-C56B-41F9-9DD9-B41EE70C2435}" type="pres">
      <dgm:prSet presAssocID="{9322787D-6369-47F0-8284-FA200E176A4B}" presName="parTx" presStyleLbl="revTx" presStyleIdx="0" presStyleCnt="5">
        <dgm:presLayoutVars>
          <dgm:chMax val="0"/>
          <dgm:chPref val="0"/>
        </dgm:presLayoutVars>
      </dgm:prSet>
      <dgm:spPr/>
    </dgm:pt>
    <dgm:pt modelId="{9ADC84E7-3857-4641-A3B5-FE538E290D46}" type="pres">
      <dgm:prSet presAssocID="{D41F4ABF-6A09-4AA2-B29A-ECE98DDABF59}" presName="sibTrans" presStyleCnt="0"/>
      <dgm:spPr/>
    </dgm:pt>
    <dgm:pt modelId="{58C9B2F8-722D-4FB0-8B37-5837E273AB30}" type="pres">
      <dgm:prSet presAssocID="{5E58DE25-AE56-499A-9C71-C3199E629693}" presName="compNode" presStyleCnt="0"/>
      <dgm:spPr/>
    </dgm:pt>
    <dgm:pt modelId="{B0491764-F8E3-4E3A-A492-C5A0A24D59B6}" type="pres">
      <dgm:prSet presAssocID="{5E58DE25-AE56-499A-9C71-C3199E629693}" presName="bgRect" presStyleLbl="bgShp" presStyleIdx="1" presStyleCnt="5"/>
      <dgm:spPr/>
    </dgm:pt>
    <dgm:pt modelId="{E9DDD052-282F-402A-9935-AA0C19564AB5}" type="pres">
      <dgm:prSet presAssocID="{5E58DE25-AE56-499A-9C71-C3199E62969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mmable"/>
        </a:ext>
      </dgm:extLst>
    </dgm:pt>
    <dgm:pt modelId="{1CF0FE23-9677-4895-AE00-B02D772DFB10}" type="pres">
      <dgm:prSet presAssocID="{5E58DE25-AE56-499A-9C71-C3199E629693}" presName="spaceRect" presStyleCnt="0"/>
      <dgm:spPr/>
    </dgm:pt>
    <dgm:pt modelId="{E9211EC3-13E4-4481-8495-C2CE8D456231}" type="pres">
      <dgm:prSet presAssocID="{5E58DE25-AE56-499A-9C71-C3199E629693}" presName="parTx" presStyleLbl="revTx" presStyleIdx="1" presStyleCnt="5">
        <dgm:presLayoutVars>
          <dgm:chMax val="0"/>
          <dgm:chPref val="0"/>
        </dgm:presLayoutVars>
      </dgm:prSet>
      <dgm:spPr/>
    </dgm:pt>
    <dgm:pt modelId="{B20C7219-D5D9-4B61-B263-E30BA39DAE18}" type="pres">
      <dgm:prSet presAssocID="{750CEF44-B576-4327-8ED5-6DF3582C1006}" presName="sibTrans" presStyleCnt="0"/>
      <dgm:spPr/>
    </dgm:pt>
    <dgm:pt modelId="{5E36297B-8DE0-4ED8-B569-534E046AC6E5}" type="pres">
      <dgm:prSet presAssocID="{C1897F45-F031-439A-A044-9CF53BA2A9B0}" presName="compNode" presStyleCnt="0"/>
      <dgm:spPr/>
    </dgm:pt>
    <dgm:pt modelId="{4C77B954-CBEC-41FC-971A-D40BB1039007}" type="pres">
      <dgm:prSet presAssocID="{C1897F45-F031-439A-A044-9CF53BA2A9B0}" presName="bgRect" presStyleLbl="bgShp" presStyleIdx="2" presStyleCnt="5"/>
      <dgm:spPr/>
    </dgm:pt>
    <dgm:pt modelId="{0E5A5EB2-34A5-48D4-9993-B2D63D9E748B}" type="pres">
      <dgm:prSet presAssocID="{C1897F45-F031-439A-A044-9CF53BA2A9B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7C30C8B0-0B2C-4E9C-BE66-BDED1B63DE41}" type="pres">
      <dgm:prSet presAssocID="{C1897F45-F031-439A-A044-9CF53BA2A9B0}" presName="spaceRect" presStyleCnt="0"/>
      <dgm:spPr/>
    </dgm:pt>
    <dgm:pt modelId="{99BA5FB0-8400-426A-90B6-5AD6635FC87E}" type="pres">
      <dgm:prSet presAssocID="{C1897F45-F031-439A-A044-9CF53BA2A9B0}" presName="parTx" presStyleLbl="revTx" presStyleIdx="2" presStyleCnt="5">
        <dgm:presLayoutVars>
          <dgm:chMax val="0"/>
          <dgm:chPref val="0"/>
        </dgm:presLayoutVars>
      </dgm:prSet>
      <dgm:spPr/>
    </dgm:pt>
    <dgm:pt modelId="{652F54B2-B03B-4DAD-8369-CDFA248A30D9}" type="pres">
      <dgm:prSet presAssocID="{7BD9164F-40D9-45A1-BF90-52907DCE77A3}" presName="sibTrans" presStyleCnt="0"/>
      <dgm:spPr/>
    </dgm:pt>
    <dgm:pt modelId="{45E88678-D349-4D45-8107-7556D9AA5063}" type="pres">
      <dgm:prSet presAssocID="{CE007EE4-843E-436B-9B9C-7EC3863FC417}" presName="compNode" presStyleCnt="0"/>
      <dgm:spPr/>
    </dgm:pt>
    <dgm:pt modelId="{4ED09F9C-EFD5-4E7B-B780-44E9ED52184E}" type="pres">
      <dgm:prSet presAssocID="{CE007EE4-843E-436B-9B9C-7EC3863FC417}" presName="bgRect" presStyleLbl="bgShp" presStyleIdx="3" presStyleCnt="5"/>
      <dgm:spPr/>
    </dgm:pt>
    <dgm:pt modelId="{537680F8-53FE-446D-AF69-588D7EF2D288}" type="pres">
      <dgm:prSet presAssocID="{CE007EE4-843E-436B-9B9C-7EC3863FC41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8F67A0A7-DCF0-4CB8-AC1B-1A695DFF6AFC}" type="pres">
      <dgm:prSet presAssocID="{CE007EE4-843E-436B-9B9C-7EC3863FC417}" presName="spaceRect" presStyleCnt="0"/>
      <dgm:spPr/>
    </dgm:pt>
    <dgm:pt modelId="{64A10C7B-B714-418A-9D31-237D8C21A5E7}" type="pres">
      <dgm:prSet presAssocID="{CE007EE4-843E-436B-9B9C-7EC3863FC417}" presName="parTx" presStyleLbl="revTx" presStyleIdx="3" presStyleCnt="5">
        <dgm:presLayoutVars>
          <dgm:chMax val="0"/>
          <dgm:chPref val="0"/>
        </dgm:presLayoutVars>
      </dgm:prSet>
      <dgm:spPr/>
    </dgm:pt>
    <dgm:pt modelId="{4045AEDF-006C-4807-9FFD-6C6B8047320C}" type="pres">
      <dgm:prSet presAssocID="{A0CF5FB6-8E08-4E5C-979D-00E0EEE6F28F}" presName="sibTrans" presStyleCnt="0"/>
      <dgm:spPr/>
    </dgm:pt>
    <dgm:pt modelId="{C1D15240-E4E5-4988-BDA8-22D2E70FE49D}" type="pres">
      <dgm:prSet presAssocID="{C2A03BF1-6F90-48B5-870F-AE16F2DCCC4C}" presName="compNode" presStyleCnt="0"/>
      <dgm:spPr/>
    </dgm:pt>
    <dgm:pt modelId="{C6D96C6D-9A05-4F0F-8EBA-45E98B3FDC5A}" type="pres">
      <dgm:prSet presAssocID="{C2A03BF1-6F90-48B5-870F-AE16F2DCCC4C}" presName="bgRect" presStyleLbl="bgShp" presStyleIdx="4" presStyleCnt="5"/>
      <dgm:spPr/>
    </dgm:pt>
    <dgm:pt modelId="{2AEE8EDE-1411-4E2D-9576-0351B34B83A0}" type="pres">
      <dgm:prSet presAssocID="{C2A03BF1-6F90-48B5-870F-AE16F2DCCC4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A75E4D7-8E60-4D1E-AEE9-06E4B76394E0}" type="pres">
      <dgm:prSet presAssocID="{C2A03BF1-6F90-48B5-870F-AE16F2DCCC4C}" presName="spaceRect" presStyleCnt="0"/>
      <dgm:spPr/>
    </dgm:pt>
    <dgm:pt modelId="{E4EE938C-C518-4FDD-9882-2CBB68DA4582}" type="pres">
      <dgm:prSet presAssocID="{C2A03BF1-6F90-48B5-870F-AE16F2DCCC4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EB91D02-0D9F-4108-8B5E-A92A36B38CE5}" type="presOf" srcId="{CE007EE4-843E-436B-9B9C-7EC3863FC417}" destId="{64A10C7B-B714-418A-9D31-237D8C21A5E7}" srcOrd="0" destOrd="0" presId="urn:microsoft.com/office/officeart/2018/2/layout/IconVerticalSolidList"/>
    <dgm:cxn modelId="{39B7EA5E-9294-4095-A217-41582127AF87}" srcId="{2622477E-5237-4F89-B436-F3DA35AA58B7}" destId="{C1897F45-F031-439A-A044-9CF53BA2A9B0}" srcOrd="2" destOrd="0" parTransId="{40C3CE5B-333F-44C3-A50B-478D0C9A0235}" sibTransId="{7BD9164F-40D9-45A1-BF90-52907DCE77A3}"/>
    <dgm:cxn modelId="{DC237342-838A-4DB9-ACDD-E4831256744A}" srcId="{2622477E-5237-4F89-B436-F3DA35AA58B7}" destId="{CE007EE4-843E-436B-9B9C-7EC3863FC417}" srcOrd="3" destOrd="0" parTransId="{99AF55F1-A224-4209-B0CF-08DC3C03C05D}" sibTransId="{A0CF5FB6-8E08-4E5C-979D-00E0EEE6F28F}"/>
    <dgm:cxn modelId="{E3006546-FB60-4AF7-AB62-10EC8809B485}" type="presOf" srcId="{C2A03BF1-6F90-48B5-870F-AE16F2DCCC4C}" destId="{E4EE938C-C518-4FDD-9882-2CBB68DA4582}" srcOrd="0" destOrd="0" presId="urn:microsoft.com/office/officeart/2018/2/layout/IconVerticalSolidList"/>
    <dgm:cxn modelId="{56596154-0518-4039-8F6F-BE86016424D0}" srcId="{2622477E-5237-4F89-B436-F3DA35AA58B7}" destId="{9322787D-6369-47F0-8284-FA200E176A4B}" srcOrd="0" destOrd="0" parTransId="{A1AE05A7-1DC1-4721-A88C-59F4E30F0E08}" sibTransId="{D41F4ABF-6A09-4AA2-B29A-ECE98DDABF59}"/>
    <dgm:cxn modelId="{F11D5297-FF9B-45F6-BE20-FFE8FA5E6DB8}" type="presOf" srcId="{5E58DE25-AE56-499A-9C71-C3199E629693}" destId="{E9211EC3-13E4-4481-8495-C2CE8D456231}" srcOrd="0" destOrd="0" presId="urn:microsoft.com/office/officeart/2018/2/layout/IconVerticalSolidList"/>
    <dgm:cxn modelId="{E8D3FDAA-52C7-4747-AE73-D9C189F931C2}" srcId="{2622477E-5237-4F89-B436-F3DA35AA58B7}" destId="{C2A03BF1-6F90-48B5-870F-AE16F2DCCC4C}" srcOrd="4" destOrd="0" parTransId="{2530E413-7422-4E53-8EA3-C12B65246262}" sibTransId="{DBE60D94-E4C0-4DBB-B6BD-1E2C17909847}"/>
    <dgm:cxn modelId="{04DDAAB4-29A8-4040-9A62-EB590457E127}" type="presOf" srcId="{2622477E-5237-4F89-B436-F3DA35AA58B7}" destId="{09EC7B6B-3632-433C-A8B2-E6A984DA28F5}" srcOrd="0" destOrd="0" presId="urn:microsoft.com/office/officeart/2018/2/layout/IconVerticalSolidList"/>
    <dgm:cxn modelId="{C1347EBD-01D4-4112-83F4-E2D8927DF8C0}" type="presOf" srcId="{9322787D-6369-47F0-8284-FA200E176A4B}" destId="{008D5AEF-C56B-41F9-9DD9-B41EE70C2435}" srcOrd="0" destOrd="0" presId="urn:microsoft.com/office/officeart/2018/2/layout/IconVerticalSolidList"/>
    <dgm:cxn modelId="{A0D77FCE-CCF1-46D0-AD6C-752DAB529E97}" type="presOf" srcId="{C1897F45-F031-439A-A044-9CF53BA2A9B0}" destId="{99BA5FB0-8400-426A-90B6-5AD6635FC87E}" srcOrd="0" destOrd="0" presId="urn:microsoft.com/office/officeart/2018/2/layout/IconVerticalSolidList"/>
    <dgm:cxn modelId="{95B7AAEF-17D4-4180-8B69-5F35EBB9DB41}" srcId="{2622477E-5237-4F89-B436-F3DA35AA58B7}" destId="{5E58DE25-AE56-499A-9C71-C3199E629693}" srcOrd="1" destOrd="0" parTransId="{6C54D667-2C53-4163-A65D-862B6575A361}" sibTransId="{750CEF44-B576-4327-8ED5-6DF3582C1006}"/>
    <dgm:cxn modelId="{79613CF8-EC08-4F02-9CDF-DF3A352E5E67}" type="presParOf" srcId="{09EC7B6B-3632-433C-A8B2-E6A984DA28F5}" destId="{F84B95E3-A72C-4EC9-82FD-759CA1EF4B7A}" srcOrd="0" destOrd="0" presId="urn:microsoft.com/office/officeart/2018/2/layout/IconVerticalSolidList"/>
    <dgm:cxn modelId="{2AD983E9-08C8-4DCB-8CB0-30A9C0DCF402}" type="presParOf" srcId="{F84B95E3-A72C-4EC9-82FD-759CA1EF4B7A}" destId="{DC97CF78-1AE8-4871-8262-1DD2530A7B61}" srcOrd="0" destOrd="0" presId="urn:microsoft.com/office/officeart/2018/2/layout/IconVerticalSolidList"/>
    <dgm:cxn modelId="{FAAE9549-76F7-4B77-9227-219106FD05D2}" type="presParOf" srcId="{F84B95E3-A72C-4EC9-82FD-759CA1EF4B7A}" destId="{A9DD6427-24C5-4F96-950A-F4F92775C5D0}" srcOrd="1" destOrd="0" presId="urn:microsoft.com/office/officeart/2018/2/layout/IconVerticalSolidList"/>
    <dgm:cxn modelId="{C3F58D3C-06F2-45CA-B0DE-47F70FE5ECCC}" type="presParOf" srcId="{F84B95E3-A72C-4EC9-82FD-759CA1EF4B7A}" destId="{2EA0567A-623D-470E-8F82-035F1C79FFCA}" srcOrd="2" destOrd="0" presId="urn:microsoft.com/office/officeart/2018/2/layout/IconVerticalSolidList"/>
    <dgm:cxn modelId="{1FB3EBB4-7C57-4A95-8937-87298198D8EF}" type="presParOf" srcId="{F84B95E3-A72C-4EC9-82FD-759CA1EF4B7A}" destId="{008D5AEF-C56B-41F9-9DD9-B41EE70C2435}" srcOrd="3" destOrd="0" presId="urn:microsoft.com/office/officeart/2018/2/layout/IconVerticalSolidList"/>
    <dgm:cxn modelId="{3EB1F971-0162-4CC3-82BE-DE14AAB9CB3C}" type="presParOf" srcId="{09EC7B6B-3632-433C-A8B2-E6A984DA28F5}" destId="{9ADC84E7-3857-4641-A3B5-FE538E290D46}" srcOrd="1" destOrd="0" presId="urn:microsoft.com/office/officeart/2018/2/layout/IconVerticalSolidList"/>
    <dgm:cxn modelId="{E580265F-FFDE-47D5-845C-5267F5C75F7A}" type="presParOf" srcId="{09EC7B6B-3632-433C-A8B2-E6A984DA28F5}" destId="{58C9B2F8-722D-4FB0-8B37-5837E273AB30}" srcOrd="2" destOrd="0" presId="urn:microsoft.com/office/officeart/2018/2/layout/IconVerticalSolidList"/>
    <dgm:cxn modelId="{0B6FF3F3-FC24-4300-B1B0-C5C687DE5E27}" type="presParOf" srcId="{58C9B2F8-722D-4FB0-8B37-5837E273AB30}" destId="{B0491764-F8E3-4E3A-A492-C5A0A24D59B6}" srcOrd="0" destOrd="0" presId="urn:microsoft.com/office/officeart/2018/2/layout/IconVerticalSolidList"/>
    <dgm:cxn modelId="{0C518E07-9408-4275-A38F-73D20BA4164C}" type="presParOf" srcId="{58C9B2F8-722D-4FB0-8B37-5837E273AB30}" destId="{E9DDD052-282F-402A-9935-AA0C19564AB5}" srcOrd="1" destOrd="0" presId="urn:microsoft.com/office/officeart/2018/2/layout/IconVerticalSolidList"/>
    <dgm:cxn modelId="{F3AC3769-54B3-44E6-9982-29F728CB511B}" type="presParOf" srcId="{58C9B2F8-722D-4FB0-8B37-5837E273AB30}" destId="{1CF0FE23-9677-4895-AE00-B02D772DFB10}" srcOrd="2" destOrd="0" presId="urn:microsoft.com/office/officeart/2018/2/layout/IconVerticalSolidList"/>
    <dgm:cxn modelId="{2CB211A6-BD38-42AD-94D9-27B5D84EA3E1}" type="presParOf" srcId="{58C9B2F8-722D-4FB0-8B37-5837E273AB30}" destId="{E9211EC3-13E4-4481-8495-C2CE8D456231}" srcOrd="3" destOrd="0" presId="urn:microsoft.com/office/officeart/2018/2/layout/IconVerticalSolidList"/>
    <dgm:cxn modelId="{217E7E87-19AC-45EE-BD6B-195455ECC28B}" type="presParOf" srcId="{09EC7B6B-3632-433C-A8B2-E6A984DA28F5}" destId="{B20C7219-D5D9-4B61-B263-E30BA39DAE18}" srcOrd="3" destOrd="0" presId="urn:microsoft.com/office/officeart/2018/2/layout/IconVerticalSolidList"/>
    <dgm:cxn modelId="{158B75C2-E530-4E6E-AB31-949D38FA5F47}" type="presParOf" srcId="{09EC7B6B-3632-433C-A8B2-E6A984DA28F5}" destId="{5E36297B-8DE0-4ED8-B569-534E046AC6E5}" srcOrd="4" destOrd="0" presId="urn:microsoft.com/office/officeart/2018/2/layout/IconVerticalSolidList"/>
    <dgm:cxn modelId="{7589EAC3-35D5-4891-9CEF-F8ABDFD01873}" type="presParOf" srcId="{5E36297B-8DE0-4ED8-B569-534E046AC6E5}" destId="{4C77B954-CBEC-41FC-971A-D40BB1039007}" srcOrd="0" destOrd="0" presId="urn:microsoft.com/office/officeart/2018/2/layout/IconVerticalSolidList"/>
    <dgm:cxn modelId="{B82AFE6A-0D6F-485D-ACD4-DB527600B878}" type="presParOf" srcId="{5E36297B-8DE0-4ED8-B569-534E046AC6E5}" destId="{0E5A5EB2-34A5-48D4-9993-B2D63D9E748B}" srcOrd="1" destOrd="0" presId="urn:microsoft.com/office/officeart/2018/2/layout/IconVerticalSolidList"/>
    <dgm:cxn modelId="{A0EE0212-101E-4DF3-997A-C22D035114F1}" type="presParOf" srcId="{5E36297B-8DE0-4ED8-B569-534E046AC6E5}" destId="{7C30C8B0-0B2C-4E9C-BE66-BDED1B63DE41}" srcOrd="2" destOrd="0" presId="urn:microsoft.com/office/officeart/2018/2/layout/IconVerticalSolidList"/>
    <dgm:cxn modelId="{33034CF9-C63E-438E-9ABF-2C98F0004CC5}" type="presParOf" srcId="{5E36297B-8DE0-4ED8-B569-534E046AC6E5}" destId="{99BA5FB0-8400-426A-90B6-5AD6635FC87E}" srcOrd="3" destOrd="0" presId="urn:microsoft.com/office/officeart/2018/2/layout/IconVerticalSolidList"/>
    <dgm:cxn modelId="{12957EC5-7070-400E-A6EA-92C330624D41}" type="presParOf" srcId="{09EC7B6B-3632-433C-A8B2-E6A984DA28F5}" destId="{652F54B2-B03B-4DAD-8369-CDFA248A30D9}" srcOrd="5" destOrd="0" presId="urn:microsoft.com/office/officeart/2018/2/layout/IconVerticalSolidList"/>
    <dgm:cxn modelId="{90DC3C17-26F0-4722-9B06-3B8EF18F2E8E}" type="presParOf" srcId="{09EC7B6B-3632-433C-A8B2-E6A984DA28F5}" destId="{45E88678-D349-4D45-8107-7556D9AA5063}" srcOrd="6" destOrd="0" presId="urn:microsoft.com/office/officeart/2018/2/layout/IconVerticalSolidList"/>
    <dgm:cxn modelId="{734CD6DA-C1C4-47A4-98D8-B88CA2E46AFE}" type="presParOf" srcId="{45E88678-D349-4D45-8107-7556D9AA5063}" destId="{4ED09F9C-EFD5-4E7B-B780-44E9ED52184E}" srcOrd="0" destOrd="0" presId="urn:microsoft.com/office/officeart/2018/2/layout/IconVerticalSolidList"/>
    <dgm:cxn modelId="{C42861B0-7560-4B2C-9779-187461EBCA5A}" type="presParOf" srcId="{45E88678-D349-4D45-8107-7556D9AA5063}" destId="{537680F8-53FE-446D-AF69-588D7EF2D288}" srcOrd="1" destOrd="0" presId="urn:microsoft.com/office/officeart/2018/2/layout/IconVerticalSolidList"/>
    <dgm:cxn modelId="{B1145BC3-7C12-47DC-B9C4-691AE595088E}" type="presParOf" srcId="{45E88678-D349-4D45-8107-7556D9AA5063}" destId="{8F67A0A7-DCF0-4CB8-AC1B-1A695DFF6AFC}" srcOrd="2" destOrd="0" presId="urn:microsoft.com/office/officeart/2018/2/layout/IconVerticalSolidList"/>
    <dgm:cxn modelId="{12F63971-B927-4870-9896-058393291773}" type="presParOf" srcId="{45E88678-D349-4D45-8107-7556D9AA5063}" destId="{64A10C7B-B714-418A-9D31-237D8C21A5E7}" srcOrd="3" destOrd="0" presId="urn:microsoft.com/office/officeart/2018/2/layout/IconVerticalSolidList"/>
    <dgm:cxn modelId="{0019703C-42D2-4134-BD01-D8883A67561D}" type="presParOf" srcId="{09EC7B6B-3632-433C-A8B2-E6A984DA28F5}" destId="{4045AEDF-006C-4807-9FFD-6C6B8047320C}" srcOrd="7" destOrd="0" presId="urn:microsoft.com/office/officeart/2018/2/layout/IconVerticalSolidList"/>
    <dgm:cxn modelId="{A95DB71E-4409-412B-88E8-E24B06961E98}" type="presParOf" srcId="{09EC7B6B-3632-433C-A8B2-E6A984DA28F5}" destId="{C1D15240-E4E5-4988-BDA8-22D2E70FE49D}" srcOrd="8" destOrd="0" presId="urn:microsoft.com/office/officeart/2018/2/layout/IconVerticalSolidList"/>
    <dgm:cxn modelId="{116B6C94-4491-441D-B580-655FAAF5BD19}" type="presParOf" srcId="{C1D15240-E4E5-4988-BDA8-22D2E70FE49D}" destId="{C6D96C6D-9A05-4F0F-8EBA-45E98B3FDC5A}" srcOrd="0" destOrd="0" presId="urn:microsoft.com/office/officeart/2018/2/layout/IconVerticalSolidList"/>
    <dgm:cxn modelId="{CE47311A-6E29-488B-8E1C-DACAFDDCBE2E}" type="presParOf" srcId="{C1D15240-E4E5-4988-BDA8-22D2E70FE49D}" destId="{2AEE8EDE-1411-4E2D-9576-0351B34B83A0}" srcOrd="1" destOrd="0" presId="urn:microsoft.com/office/officeart/2018/2/layout/IconVerticalSolidList"/>
    <dgm:cxn modelId="{FA5E7646-855B-46BD-BF1D-2C6D849A2A33}" type="presParOf" srcId="{C1D15240-E4E5-4988-BDA8-22D2E70FE49D}" destId="{FA75E4D7-8E60-4D1E-AEE9-06E4B76394E0}" srcOrd="2" destOrd="0" presId="urn:microsoft.com/office/officeart/2018/2/layout/IconVerticalSolidList"/>
    <dgm:cxn modelId="{25361379-B01A-472B-A49A-C961647B137A}" type="presParOf" srcId="{C1D15240-E4E5-4988-BDA8-22D2E70FE49D}" destId="{E4EE938C-C518-4FDD-9882-2CBB68DA45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47F8CA-A29D-42B9-863B-DA7550FEDA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CA954D4-5F53-4BA1-9D5A-B3A06DB19768}">
      <dgm:prSet/>
      <dgm:spPr/>
      <dgm:t>
        <a:bodyPr/>
        <a:lstStyle/>
        <a:p>
          <a:r>
            <a:rPr lang="en-US"/>
            <a:t>Option A, B, C, or D can be used for boiler replacement measures</a:t>
          </a:r>
        </a:p>
      </dgm:t>
    </dgm:pt>
    <dgm:pt modelId="{74171477-AB58-4659-8265-54BB4A7ACEBB}" type="parTrans" cxnId="{02C12F30-EE01-464E-971C-C2D72ED0B00E}">
      <dgm:prSet/>
      <dgm:spPr/>
      <dgm:t>
        <a:bodyPr/>
        <a:lstStyle/>
        <a:p>
          <a:endParaRPr lang="en-US"/>
        </a:p>
      </dgm:t>
    </dgm:pt>
    <dgm:pt modelId="{5C26158D-42B2-4648-93F6-20068C72CF55}" type="sibTrans" cxnId="{02C12F30-EE01-464E-971C-C2D72ED0B00E}">
      <dgm:prSet/>
      <dgm:spPr/>
      <dgm:t>
        <a:bodyPr/>
        <a:lstStyle/>
        <a:p>
          <a:endParaRPr lang="en-US"/>
        </a:p>
      </dgm:t>
    </dgm:pt>
    <dgm:pt modelId="{2B8DF801-EA81-4466-B165-2D01D32CE46E}">
      <dgm:prSet/>
      <dgm:spPr/>
      <dgm:t>
        <a:bodyPr/>
        <a:lstStyle/>
        <a:p>
          <a:r>
            <a:rPr lang="en-US"/>
            <a:t>Most common approach is Option A – retrofit isolation with key parameter measurement</a:t>
          </a:r>
        </a:p>
      </dgm:t>
    </dgm:pt>
    <dgm:pt modelId="{5E7F3E5C-041A-491A-96B9-FF6EC6939994}" type="parTrans" cxnId="{734B2702-EED2-49F1-BF2D-88C1298C229B}">
      <dgm:prSet/>
      <dgm:spPr/>
      <dgm:t>
        <a:bodyPr/>
        <a:lstStyle/>
        <a:p>
          <a:endParaRPr lang="en-US"/>
        </a:p>
      </dgm:t>
    </dgm:pt>
    <dgm:pt modelId="{F9587648-53DF-4163-8022-1E344C066D34}" type="sibTrans" cxnId="{734B2702-EED2-49F1-BF2D-88C1298C229B}">
      <dgm:prSet/>
      <dgm:spPr/>
      <dgm:t>
        <a:bodyPr/>
        <a:lstStyle/>
        <a:p>
          <a:endParaRPr lang="en-US"/>
        </a:p>
      </dgm:t>
    </dgm:pt>
    <dgm:pt modelId="{68D76ACA-90A3-4660-AD6C-D10BED934416}">
      <dgm:prSet/>
      <dgm:spPr/>
      <dgm:t>
        <a:bodyPr/>
        <a:lstStyle/>
        <a:p>
          <a:r>
            <a:rPr lang="en-US"/>
            <a:t>Key parameter: Combustion Efficiency</a:t>
          </a:r>
        </a:p>
      </dgm:t>
    </dgm:pt>
    <dgm:pt modelId="{F0F71D75-4EC1-4D33-8AC6-5C313E9EF0B7}" type="parTrans" cxnId="{569D7F70-5F35-47FC-B933-365B2B42ED14}">
      <dgm:prSet/>
      <dgm:spPr/>
      <dgm:t>
        <a:bodyPr/>
        <a:lstStyle/>
        <a:p>
          <a:endParaRPr lang="en-US"/>
        </a:p>
      </dgm:t>
    </dgm:pt>
    <dgm:pt modelId="{E169858B-A82A-4A91-A8A0-F52F7DC4BBEA}" type="sibTrans" cxnId="{569D7F70-5F35-47FC-B933-365B2B42ED14}">
      <dgm:prSet/>
      <dgm:spPr/>
      <dgm:t>
        <a:bodyPr/>
        <a:lstStyle/>
        <a:p>
          <a:endParaRPr lang="en-US"/>
        </a:p>
      </dgm:t>
    </dgm:pt>
    <dgm:pt modelId="{39D5D879-7075-46A6-AFD9-7975BDC7114A}">
      <dgm:prSet/>
      <dgm:spPr/>
      <dgm:t>
        <a:bodyPr/>
        <a:lstStyle/>
        <a:p>
          <a:r>
            <a:rPr lang="en-US"/>
            <a:t>Combustion efficiency is the percentage of useful heat utilized from combustion of a fuel</a:t>
          </a:r>
        </a:p>
      </dgm:t>
    </dgm:pt>
    <dgm:pt modelId="{DC53C23D-0F21-4C7E-8368-56E69D74030B}" type="parTrans" cxnId="{6E0CF08E-799A-48EA-98D1-167724102FEC}">
      <dgm:prSet/>
      <dgm:spPr/>
      <dgm:t>
        <a:bodyPr/>
        <a:lstStyle/>
        <a:p>
          <a:endParaRPr lang="en-US"/>
        </a:p>
      </dgm:t>
    </dgm:pt>
    <dgm:pt modelId="{33F0C624-ED79-497E-8ACE-C56AD2CFB8CB}" type="sibTrans" cxnId="{6E0CF08E-799A-48EA-98D1-167724102FEC}">
      <dgm:prSet/>
      <dgm:spPr/>
      <dgm:t>
        <a:bodyPr/>
        <a:lstStyle/>
        <a:p>
          <a:endParaRPr lang="en-US"/>
        </a:p>
      </dgm:t>
    </dgm:pt>
    <dgm:pt modelId="{4808426A-41E3-4DDB-B64C-2B32BB49AE05}">
      <dgm:prSet/>
      <dgm:spPr/>
      <dgm:t>
        <a:bodyPr/>
        <a:lstStyle/>
        <a:p>
          <a:r>
            <a:rPr lang="en-US"/>
            <a:t>How to measure combustion efficiency?</a:t>
          </a:r>
        </a:p>
      </dgm:t>
    </dgm:pt>
    <dgm:pt modelId="{932E32AA-7733-47EB-BCEE-4EF1D8D88608}" type="parTrans" cxnId="{274523C0-06B0-433E-952D-4B4213948A65}">
      <dgm:prSet/>
      <dgm:spPr/>
      <dgm:t>
        <a:bodyPr/>
        <a:lstStyle/>
        <a:p>
          <a:endParaRPr lang="en-US"/>
        </a:p>
      </dgm:t>
    </dgm:pt>
    <dgm:pt modelId="{FD8F4871-7165-4E30-BC0E-1C8895B60C70}" type="sibTrans" cxnId="{274523C0-06B0-433E-952D-4B4213948A65}">
      <dgm:prSet/>
      <dgm:spPr/>
      <dgm:t>
        <a:bodyPr/>
        <a:lstStyle/>
        <a:p>
          <a:endParaRPr lang="en-US"/>
        </a:p>
      </dgm:t>
    </dgm:pt>
    <dgm:pt modelId="{800A077B-B36B-4425-B7EB-FB5FB14DF280}">
      <dgm:prSet/>
      <dgm:spPr/>
      <dgm:t>
        <a:bodyPr/>
        <a:lstStyle/>
        <a:p>
          <a:r>
            <a:rPr lang="en-US"/>
            <a:t>Factor affecting condensing boiler efficiency: Hot water return temperature, firing rate, and ∆ T</a:t>
          </a:r>
        </a:p>
      </dgm:t>
    </dgm:pt>
    <dgm:pt modelId="{62FAE259-DEE1-4086-B28A-7B3A7DACA9FF}" type="parTrans" cxnId="{02506834-4C13-42D7-AF4F-99BCB365F8DF}">
      <dgm:prSet/>
      <dgm:spPr/>
      <dgm:t>
        <a:bodyPr/>
        <a:lstStyle/>
        <a:p>
          <a:endParaRPr lang="en-US"/>
        </a:p>
      </dgm:t>
    </dgm:pt>
    <dgm:pt modelId="{FE90ECC4-F249-422B-ABE6-F630E37C8137}" type="sibTrans" cxnId="{02506834-4C13-42D7-AF4F-99BCB365F8DF}">
      <dgm:prSet/>
      <dgm:spPr/>
      <dgm:t>
        <a:bodyPr/>
        <a:lstStyle/>
        <a:p>
          <a:endParaRPr lang="en-US"/>
        </a:p>
      </dgm:t>
    </dgm:pt>
    <dgm:pt modelId="{BA73A7AF-C01A-4AE0-AED4-F56C28C9C189}" type="pres">
      <dgm:prSet presAssocID="{2647F8CA-A29D-42B9-863B-DA7550FEDA0C}" presName="root" presStyleCnt="0">
        <dgm:presLayoutVars>
          <dgm:dir/>
          <dgm:resizeHandles val="exact"/>
        </dgm:presLayoutVars>
      </dgm:prSet>
      <dgm:spPr/>
    </dgm:pt>
    <dgm:pt modelId="{7A80F1BE-0AF4-49B2-8F02-97836A6FFB1C}" type="pres">
      <dgm:prSet presAssocID="{5CA954D4-5F53-4BA1-9D5A-B3A06DB19768}" presName="compNode" presStyleCnt="0"/>
      <dgm:spPr/>
    </dgm:pt>
    <dgm:pt modelId="{EE508009-8D44-4041-9021-3CAE72FC940C}" type="pres">
      <dgm:prSet presAssocID="{5CA954D4-5F53-4BA1-9D5A-B3A06DB19768}" presName="bgRect" presStyleLbl="bgShp" presStyleIdx="0" presStyleCnt="6"/>
      <dgm:spPr/>
    </dgm:pt>
    <dgm:pt modelId="{5EB8925C-EEBD-4808-9E72-9C5ED79A64CD}" type="pres">
      <dgm:prSet presAssocID="{5CA954D4-5F53-4BA1-9D5A-B3A06DB1976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1A17A9E4-CA55-41D1-BAD6-732F3B2E69AF}" type="pres">
      <dgm:prSet presAssocID="{5CA954D4-5F53-4BA1-9D5A-B3A06DB19768}" presName="spaceRect" presStyleCnt="0"/>
      <dgm:spPr/>
    </dgm:pt>
    <dgm:pt modelId="{E9056982-E178-43AD-8DBD-485C3FCDDEE8}" type="pres">
      <dgm:prSet presAssocID="{5CA954D4-5F53-4BA1-9D5A-B3A06DB19768}" presName="parTx" presStyleLbl="revTx" presStyleIdx="0" presStyleCnt="6">
        <dgm:presLayoutVars>
          <dgm:chMax val="0"/>
          <dgm:chPref val="0"/>
        </dgm:presLayoutVars>
      </dgm:prSet>
      <dgm:spPr/>
    </dgm:pt>
    <dgm:pt modelId="{5B4E144D-A22C-4595-AFA6-B420A639A00D}" type="pres">
      <dgm:prSet presAssocID="{5C26158D-42B2-4648-93F6-20068C72CF55}" presName="sibTrans" presStyleCnt="0"/>
      <dgm:spPr/>
    </dgm:pt>
    <dgm:pt modelId="{09919725-1388-47C0-AFC8-5DBA27B8577E}" type="pres">
      <dgm:prSet presAssocID="{2B8DF801-EA81-4466-B165-2D01D32CE46E}" presName="compNode" presStyleCnt="0"/>
      <dgm:spPr/>
    </dgm:pt>
    <dgm:pt modelId="{B40C85C5-E5EC-45E0-9414-FC6A9EE33AD2}" type="pres">
      <dgm:prSet presAssocID="{2B8DF801-EA81-4466-B165-2D01D32CE46E}" presName="bgRect" presStyleLbl="bgShp" presStyleIdx="1" presStyleCnt="6"/>
      <dgm:spPr/>
    </dgm:pt>
    <dgm:pt modelId="{C7C0149D-C569-4E22-BAD2-EDD3386B7C86}" type="pres">
      <dgm:prSet presAssocID="{2B8DF801-EA81-4466-B165-2D01D32CE46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44E73B6-7E09-437B-9A40-E04B56F43437}" type="pres">
      <dgm:prSet presAssocID="{2B8DF801-EA81-4466-B165-2D01D32CE46E}" presName="spaceRect" presStyleCnt="0"/>
      <dgm:spPr/>
    </dgm:pt>
    <dgm:pt modelId="{583D96A9-96D1-435B-AE91-EF004D629ACF}" type="pres">
      <dgm:prSet presAssocID="{2B8DF801-EA81-4466-B165-2D01D32CE46E}" presName="parTx" presStyleLbl="revTx" presStyleIdx="1" presStyleCnt="6">
        <dgm:presLayoutVars>
          <dgm:chMax val="0"/>
          <dgm:chPref val="0"/>
        </dgm:presLayoutVars>
      </dgm:prSet>
      <dgm:spPr/>
    </dgm:pt>
    <dgm:pt modelId="{C101A214-F680-4393-B062-919DBB2782E8}" type="pres">
      <dgm:prSet presAssocID="{F9587648-53DF-4163-8022-1E344C066D34}" presName="sibTrans" presStyleCnt="0"/>
      <dgm:spPr/>
    </dgm:pt>
    <dgm:pt modelId="{9574D54E-62F3-4FD0-9A2C-5076323C21F9}" type="pres">
      <dgm:prSet presAssocID="{68D76ACA-90A3-4660-AD6C-D10BED934416}" presName="compNode" presStyleCnt="0"/>
      <dgm:spPr/>
    </dgm:pt>
    <dgm:pt modelId="{06E3F912-53A4-40BE-86AA-7A9E23F6CC7A}" type="pres">
      <dgm:prSet presAssocID="{68D76ACA-90A3-4660-AD6C-D10BED934416}" presName="bgRect" presStyleLbl="bgShp" presStyleIdx="2" presStyleCnt="6"/>
      <dgm:spPr/>
    </dgm:pt>
    <dgm:pt modelId="{4E72EF0D-2B64-4B70-80F4-E78102EEA5B1}" type="pres">
      <dgm:prSet presAssocID="{68D76ACA-90A3-4660-AD6C-D10BED93441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99EDC018-BE93-4BAA-8ADC-B15119893D66}" type="pres">
      <dgm:prSet presAssocID="{68D76ACA-90A3-4660-AD6C-D10BED934416}" presName="spaceRect" presStyleCnt="0"/>
      <dgm:spPr/>
    </dgm:pt>
    <dgm:pt modelId="{D192BD4F-295E-4519-87CD-A0078B981CED}" type="pres">
      <dgm:prSet presAssocID="{68D76ACA-90A3-4660-AD6C-D10BED934416}" presName="parTx" presStyleLbl="revTx" presStyleIdx="2" presStyleCnt="6">
        <dgm:presLayoutVars>
          <dgm:chMax val="0"/>
          <dgm:chPref val="0"/>
        </dgm:presLayoutVars>
      </dgm:prSet>
      <dgm:spPr/>
    </dgm:pt>
    <dgm:pt modelId="{696B6FA3-CC92-4017-8DC3-B213A5101084}" type="pres">
      <dgm:prSet presAssocID="{E169858B-A82A-4A91-A8A0-F52F7DC4BBEA}" presName="sibTrans" presStyleCnt="0"/>
      <dgm:spPr/>
    </dgm:pt>
    <dgm:pt modelId="{65938DC8-83DC-4BFA-8213-9866B39C9F75}" type="pres">
      <dgm:prSet presAssocID="{39D5D879-7075-46A6-AFD9-7975BDC7114A}" presName="compNode" presStyleCnt="0"/>
      <dgm:spPr/>
    </dgm:pt>
    <dgm:pt modelId="{349D4C44-22F0-4529-BE64-512A426CA0F7}" type="pres">
      <dgm:prSet presAssocID="{39D5D879-7075-46A6-AFD9-7975BDC7114A}" presName="bgRect" presStyleLbl="bgShp" presStyleIdx="3" presStyleCnt="6"/>
      <dgm:spPr/>
    </dgm:pt>
    <dgm:pt modelId="{2AEA7DC9-5C6C-4C58-9E8C-6F0328859689}" type="pres">
      <dgm:prSet presAssocID="{39D5D879-7075-46A6-AFD9-7975BDC7114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2204E410-4326-401D-9364-D76A7F6FA04A}" type="pres">
      <dgm:prSet presAssocID="{39D5D879-7075-46A6-AFD9-7975BDC7114A}" presName="spaceRect" presStyleCnt="0"/>
      <dgm:spPr/>
    </dgm:pt>
    <dgm:pt modelId="{E6E97CB5-7459-49A2-8974-8430F9470AC8}" type="pres">
      <dgm:prSet presAssocID="{39D5D879-7075-46A6-AFD9-7975BDC7114A}" presName="parTx" presStyleLbl="revTx" presStyleIdx="3" presStyleCnt="6">
        <dgm:presLayoutVars>
          <dgm:chMax val="0"/>
          <dgm:chPref val="0"/>
        </dgm:presLayoutVars>
      </dgm:prSet>
      <dgm:spPr/>
    </dgm:pt>
    <dgm:pt modelId="{FF6E78A0-99C3-4248-A4E3-185BFC2B9F6A}" type="pres">
      <dgm:prSet presAssocID="{33F0C624-ED79-497E-8ACE-C56AD2CFB8CB}" presName="sibTrans" presStyleCnt="0"/>
      <dgm:spPr/>
    </dgm:pt>
    <dgm:pt modelId="{440022CD-EC46-4884-B666-8C630910165D}" type="pres">
      <dgm:prSet presAssocID="{4808426A-41E3-4DDB-B64C-2B32BB49AE05}" presName="compNode" presStyleCnt="0"/>
      <dgm:spPr/>
    </dgm:pt>
    <dgm:pt modelId="{F5685EFF-2E7F-462F-88A0-2249841C2831}" type="pres">
      <dgm:prSet presAssocID="{4808426A-41E3-4DDB-B64C-2B32BB49AE05}" presName="bgRect" presStyleLbl="bgShp" presStyleIdx="4" presStyleCnt="6"/>
      <dgm:spPr/>
    </dgm:pt>
    <dgm:pt modelId="{C9BE57C3-4BCB-4443-921D-80FE1E8A699A}" type="pres">
      <dgm:prSet presAssocID="{4808426A-41E3-4DDB-B64C-2B32BB49AE0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A59872CF-C149-4661-963E-7E8B502AE954}" type="pres">
      <dgm:prSet presAssocID="{4808426A-41E3-4DDB-B64C-2B32BB49AE05}" presName="spaceRect" presStyleCnt="0"/>
      <dgm:spPr/>
    </dgm:pt>
    <dgm:pt modelId="{00599A3D-9CBD-4911-9A58-08F187A4AB65}" type="pres">
      <dgm:prSet presAssocID="{4808426A-41E3-4DDB-B64C-2B32BB49AE05}" presName="parTx" presStyleLbl="revTx" presStyleIdx="4" presStyleCnt="6">
        <dgm:presLayoutVars>
          <dgm:chMax val="0"/>
          <dgm:chPref val="0"/>
        </dgm:presLayoutVars>
      </dgm:prSet>
      <dgm:spPr/>
    </dgm:pt>
    <dgm:pt modelId="{7E3B7315-D6DC-4E97-96E6-332468A551EE}" type="pres">
      <dgm:prSet presAssocID="{FD8F4871-7165-4E30-BC0E-1C8895B60C70}" presName="sibTrans" presStyleCnt="0"/>
      <dgm:spPr/>
    </dgm:pt>
    <dgm:pt modelId="{46F27DC8-D5B0-4095-9D44-0C2E45769BA0}" type="pres">
      <dgm:prSet presAssocID="{800A077B-B36B-4425-B7EB-FB5FB14DF280}" presName="compNode" presStyleCnt="0"/>
      <dgm:spPr/>
    </dgm:pt>
    <dgm:pt modelId="{CF2DC9FA-2B21-4580-A02B-FD590023CA7A}" type="pres">
      <dgm:prSet presAssocID="{800A077B-B36B-4425-B7EB-FB5FB14DF280}" presName="bgRect" presStyleLbl="bgShp" presStyleIdx="5" presStyleCnt="6"/>
      <dgm:spPr/>
    </dgm:pt>
    <dgm:pt modelId="{C214D224-4AAA-47AE-9DE4-CE2FCF1CAB1E}" type="pres">
      <dgm:prSet presAssocID="{800A077B-B36B-4425-B7EB-FB5FB14DF28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4522AA56-B15C-4168-AA6E-94A95CCD3316}" type="pres">
      <dgm:prSet presAssocID="{800A077B-B36B-4425-B7EB-FB5FB14DF280}" presName="spaceRect" presStyleCnt="0"/>
      <dgm:spPr/>
    </dgm:pt>
    <dgm:pt modelId="{3D07B66C-9213-4204-BF1E-A21B9FC95403}" type="pres">
      <dgm:prSet presAssocID="{800A077B-B36B-4425-B7EB-FB5FB14DF28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34B2702-EED2-49F1-BF2D-88C1298C229B}" srcId="{2647F8CA-A29D-42B9-863B-DA7550FEDA0C}" destId="{2B8DF801-EA81-4466-B165-2D01D32CE46E}" srcOrd="1" destOrd="0" parTransId="{5E7F3E5C-041A-491A-96B9-FF6EC6939994}" sibTransId="{F9587648-53DF-4163-8022-1E344C066D34}"/>
    <dgm:cxn modelId="{3D542F15-5309-40F8-8E42-06237CEF61F7}" type="presOf" srcId="{39D5D879-7075-46A6-AFD9-7975BDC7114A}" destId="{E6E97CB5-7459-49A2-8974-8430F9470AC8}" srcOrd="0" destOrd="0" presId="urn:microsoft.com/office/officeart/2018/2/layout/IconVerticalSolidList"/>
    <dgm:cxn modelId="{E2142B20-2A29-48BC-8706-FB28768A9783}" type="presOf" srcId="{5CA954D4-5F53-4BA1-9D5A-B3A06DB19768}" destId="{E9056982-E178-43AD-8DBD-485C3FCDDEE8}" srcOrd="0" destOrd="0" presId="urn:microsoft.com/office/officeart/2018/2/layout/IconVerticalSolidList"/>
    <dgm:cxn modelId="{02C12F30-EE01-464E-971C-C2D72ED0B00E}" srcId="{2647F8CA-A29D-42B9-863B-DA7550FEDA0C}" destId="{5CA954D4-5F53-4BA1-9D5A-B3A06DB19768}" srcOrd="0" destOrd="0" parTransId="{74171477-AB58-4659-8265-54BB4A7ACEBB}" sibTransId="{5C26158D-42B2-4648-93F6-20068C72CF55}"/>
    <dgm:cxn modelId="{09886833-7F8F-4E32-9638-70878B8C1BC4}" type="presOf" srcId="{2647F8CA-A29D-42B9-863B-DA7550FEDA0C}" destId="{BA73A7AF-C01A-4AE0-AED4-F56C28C9C189}" srcOrd="0" destOrd="0" presId="urn:microsoft.com/office/officeart/2018/2/layout/IconVerticalSolidList"/>
    <dgm:cxn modelId="{02506834-4C13-42D7-AF4F-99BCB365F8DF}" srcId="{2647F8CA-A29D-42B9-863B-DA7550FEDA0C}" destId="{800A077B-B36B-4425-B7EB-FB5FB14DF280}" srcOrd="5" destOrd="0" parTransId="{62FAE259-DEE1-4086-B28A-7B3A7DACA9FF}" sibTransId="{FE90ECC4-F249-422B-ABE6-F630E37C8137}"/>
    <dgm:cxn modelId="{B51DB43B-08F0-49A9-A495-7D9AE3043865}" type="presOf" srcId="{68D76ACA-90A3-4660-AD6C-D10BED934416}" destId="{D192BD4F-295E-4519-87CD-A0078B981CED}" srcOrd="0" destOrd="0" presId="urn:microsoft.com/office/officeart/2018/2/layout/IconVerticalSolidList"/>
    <dgm:cxn modelId="{569D7F70-5F35-47FC-B933-365B2B42ED14}" srcId="{2647F8CA-A29D-42B9-863B-DA7550FEDA0C}" destId="{68D76ACA-90A3-4660-AD6C-D10BED934416}" srcOrd="2" destOrd="0" parTransId="{F0F71D75-4EC1-4D33-8AC6-5C313E9EF0B7}" sibTransId="{E169858B-A82A-4A91-A8A0-F52F7DC4BBEA}"/>
    <dgm:cxn modelId="{6E0CF08E-799A-48EA-98D1-167724102FEC}" srcId="{2647F8CA-A29D-42B9-863B-DA7550FEDA0C}" destId="{39D5D879-7075-46A6-AFD9-7975BDC7114A}" srcOrd="3" destOrd="0" parTransId="{DC53C23D-0F21-4C7E-8368-56E69D74030B}" sibTransId="{33F0C624-ED79-497E-8ACE-C56AD2CFB8CB}"/>
    <dgm:cxn modelId="{E5B40DA0-0503-4A88-A8A0-9A199BA0F032}" type="presOf" srcId="{4808426A-41E3-4DDB-B64C-2B32BB49AE05}" destId="{00599A3D-9CBD-4911-9A58-08F187A4AB65}" srcOrd="0" destOrd="0" presId="urn:microsoft.com/office/officeart/2018/2/layout/IconVerticalSolidList"/>
    <dgm:cxn modelId="{224CFCAA-0FA1-4B38-9A37-401821DB0F10}" type="presOf" srcId="{2B8DF801-EA81-4466-B165-2D01D32CE46E}" destId="{583D96A9-96D1-435B-AE91-EF004D629ACF}" srcOrd="0" destOrd="0" presId="urn:microsoft.com/office/officeart/2018/2/layout/IconVerticalSolidList"/>
    <dgm:cxn modelId="{274523C0-06B0-433E-952D-4B4213948A65}" srcId="{2647F8CA-A29D-42B9-863B-DA7550FEDA0C}" destId="{4808426A-41E3-4DDB-B64C-2B32BB49AE05}" srcOrd="4" destOrd="0" parTransId="{932E32AA-7733-47EB-BCEE-4EF1D8D88608}" sibTransId="{FD8F4871-7165-4E30-BC0E-1C8895B60C70}"/>
    <dgm:cxn modelId="{F196F1CE-53C8-42CC-A80C-98D966E3FAFD}" type="presOf" srcId="{800A077B-B36B-4425-B7EB-FB5FB14DF280}" destId="{3D07B66C-9213-4204-BF1E-A21B9FC95403}" srcOrd="0" destOrd="0" presId="urn:microsoft.com/office/officeart/2018/2/layout/IconVerticalSolidList"/>
    <dgm:cxn modelId="{185E9C54-6BDD-4E31-A7ED-EBBC1F47813F}" type="presParOf" srcId="{BA73A7AF-C01A-4AE0-AED4-F56C28C9C189}" destId="{7A80F1BE-0AF4-49B2-8F02-97836A6FFB1C}" srcOrd="0" destOrd="0" presId="urn:microsoft.com/office/officeart/2018/2/layout/IconVerticalSolidList"/>
    <dgm:cxn modelId="{27150221-FA4A-47A9-ADBB-ACDC9D9E12A1}" type="presParOf" srcId="{7A80F1BE-0AF4-49B2-8F02-97836A6FFB1C}" destId="{EE508009-8D44-4041-9021-3CAE72FC940C}" srcOrd="0" destOrd="0" presId="urn:microsoft.com/office/officeart/2018/2/layout/IconVerticalSolidList"/>
    <dgm:cxn modelId="{6B760541-3FF1-451A-99D4-4D5F480AF816}" type="presParOf" srcId="{7A80F1BE-0AF4-49B2-8F02-97836A6FFB1C}" destId="{5EB8925C-EEBD-4808-9E72-9C5ED79A64CD}" srcOrd="1" destOrd="0" presId="urn:microsoft.com/office/officeart/2018/2/layout/IconVerticalSolidList"/>
    <dgm:cxn modelId="{AC3091C9-D4B3-4DE1-967D-D83107A5120C}" type="presParOf" srcId="{7A80F1BE-0AF4-49B2-8F02-97836A6FFB1C}" destId="{1A17A9E4-CA55-41D1-BAD6-732F3B2E69AF}" srcOrd="2" destOrd="0" presId="urn:microsoft.com/office/officeart/2018/2/layout/IconVerticalSolidList"/>
    <dgm:cxn modelId="{1A472947-E12B-4A7A-9E6D-834E26953C95}" type="presParOf" srcId="{7A80F1BE-0AF4-49B2-8F02-97836A6FFB1C}" destId="{E9056982-E178-43AD-8DBD-485C3FCDDEE8}" srcOrd="3" destOrd="0" presId="urn:microsoft.com/office/officeart/2018/2/layout/IconVerticalSolidList"/>
    <dgm:cxn modelId="{4174DC94-6BE6-4343-B711-34F7C9FF59C3}" type="presParOf" srcId="{BA73A7AF-C01A-4AE0-AED4-F56C28C9C189}" destId="{5B4E144D-A22C-4595-AFA6-B420A639A00D}" srcOrd="1" destOrd="0" presId="urn:microsoft.com/office/officeart/2018/2/layout/IconVerticalSolidList"/>
    <dgm:cxn modelId="{6BA464F7-2916-4CD6-983A-1A9C7EF37DE2}" type="presParOf" srcId="{BA73A7AF-C01A-4AE0-AED4-F56C28C9C189}" destId="{09919725-1388-47C0-AFC8-5DBA27B8577E}" srcOrd="2" destOrd="0" presId="urn:microsoft.com/office/officeart/2018/2/layout/IconVerticalSolidList"/>
    <dgm:cxn modelId="{88A8B93E-D1C6-4C77-B1E1-F814F5F5A96B}" type="presParOf" srcId="{09919725-1388-47C0-AFC8-5DBA27B8577E}" destId="{B40C85C5-E5EC-45E0-9414-FC6A9EE33AD2}" srcOrd="0" destOrd="0" presId="urn:microsoft.com/office/officeart/2018/2/layout/IconVerticalSolidList"/>
    <dgm:cxn modelId="{22F16906-9520-41FA-BCFE-F7F30987B640}" type="presParOf" srcId="{09919725-1388-47C0-AFC8-5DBA27B8577E}" destId="{C7C0149D-C569-4E22-BAD2-EDD3386B7C86}" srcOrd="1" destOrd="0" presId="urn:microsoft.com/office/officeart/2018/2/layout/IconVerticalSolidList"/>
    <dgm:cxn modelId="{59517C4A-5137-43B9-A108-65FC93859F92}" type="presParOf" srcId="{09919725-1388-47C0-AFC8-5DBA27B8577E}" destId="{144E73B6-7E09-437B-9A40-E04B56F43437}" srcOrd="2" destOrd="0" presId="urn:microsoft.com/office/officeart/2018/2/layout/IconVerticalSolidList"/>
    <dgm:cxn modelId="{73A640D9-CDB2-4D93-9EFC-A5BF31DC9C6B}" type="presParOf" srcId="{09919725-1388-47C0-AFC8-5DBA27B8577E}" destId="{583D96A9-96D1-435B-AE91-EF004D629ACF}" srcOrd="3" destOrd="0" presId="urn:microsoft.com/office/officeart/2018/2/layout/IconVerticalSolidList"/>
    <dgm:cxn modelId="{7AB24908-66A7-4A1A-BCA6-7384DE7DA499}" type="presParOf" srcId="{BA73A7AF-C01A-4AE0-AED4-F56C28C9C189}" destId="{C101A214-F680-4393-B062-919DBB2782E8}" srcOrd="3" destOrd="0" presId="urn:microsoft.com/office/officeart/2018/2/layout/IconVerticalSolidList"/>
    <dgm:cxn modelId="{77B4EC34-4037-4B1A-B9DC-8B857B05D4FE}" type="presParOf" srcId="{BA73A7AF-C01A-4AE0-AED4-F56C28C9C189}" destId="{9574D54E-62F3-4FD0-9A2C-5076323C21F9}" srcOrd="4" destOrd="0" presId="urn:microsoft.com/office/officeart/2018/2/layout/IconVerticalSolidList"/>
    <dgm:cxn modelId="{F6E3115F-AE95-4AFC-83C6-65F923F1C1CE}" type="presParOf" srcId="{9574D54E-62F3-4FD0-9A2C-5076323C21F9}" destId="{06E3F912-53A4-40BE-86AA-7A9E23F6CC7A}" srcOrd="0" destOrd="0" presId="urn:microsoft.com/office/officeart/2018/2/layout/IconVerticalSolidList"/>
    <dgm:cxn modelId="{38AF2C78-40D9-4A31-81B8-3D58BC399156}" type="presParOf" srcId="{9574D54E-62F3-4FD0-9A2C-5076323C21F9}" destId="{4E72EF0D-2B64-4B70-80F4-E78102EEA5B1}" srcOrd="1" destOrd="0" presId="urn:microsoft.com/office/officeart/2018/2/layout/IconVerticalSolidList"/>
    <dgm:cxn modelId="{BF692915-FA1B-422C-AB6A-D7650C472C29}" type="presParOf" srcId="{9574D54E-62F3-4FD0-9A2C-5076323C21F9}" destId="{99EDC018-BE93-4BAA-8ADC-B15119893D66}" srcOrd="2" destOrd="0" presId="urn:microsoft.com/office/officeart/2018/2/layout/IconVerticalSolidList"/>
    <dgm:cxn modelId="{CAD2EA4F-E8B3-410C-932A-304246FD2F1E}" type="presParOf" srcId="{9574D54E-62F3-4FD0-9A2C-5076323C21F9}" destId="{D192BD4F-295E-4519-87CD-A0078B981CED}" srcOrd="3" destOrd="0" presId="urn:microsoft.com/office/officeart/2018/2/layout/IconVerticalSolidList"/>
    <dgm:cxn modelId="{0BE8EC62-E68B-4A02-9C59-EB8C97404AF8}" type="presParOf" srcId="{BA73A7AF-C01A-4AE0-AED4-F56C28C9C189}" destId="{696B6FA3-CC92-4017-8DC3-B213A5101084}" srcOrd="5" destOrd="0" presId="urn:microsoft.com/office/officeart/2018/2/layout/IconVerticalSolidList"/>
    <dgm:cxn modelId="{6AA2AC91-779D-43C9-8AB7-529ACDD1F88E}" type="presParOf" srcId="{BA73A7AF-C01A-4AE0-AED4-F56C28C9C189}" destId="{65938DC8-83DC-4BFA-8213-9866B39C9F75}" srcOrd="6" destOrd="0" presId="urn:microsoft.com/office/officeart/2018/2/layout/IconVerticalSolidList"/>
    <dgm:cxn modelId="{F9D98CA7-5E2E-462F-A181-2BE8B07D7BA1}" type="presParOf" srcId="{65938DC8-83DC-4BFA-8213-9866B39C9F75}" destId="{349D4C44-22F0-4529-BE64-512A426CA0F7}" srcOrd="0" destOrd="0" presId="urn:microsoft.com/office/officeart/2018/2/layout/IconVerticalSolidList"/>
    <dgm:cxn modelId="{5490BE70-9E6E-4190-BB11-4A8D8449CB7C}" type="presParOf" srcId="{65938DC8-83DC-4BFA-8213-9866B39C9F75}" destId="{2AEA7DC9-5C6C-4C58-9E8C-6F0328859689}" srcOrd="1" destOrd="0" presId="urn:microsoft.com/office/officeart/2018/2/layout/IconVerticalSolidList"/>
    <dgm:cxn modelId="{54DA8CEC-DF84-42F5-B3C7-3A221257767F}" type="presParOf" srcId="{65938DC8-83DC-4BFA-8213-9866B39C9F75}" destId="{2204E410-4326-401D-9364-D76A7F6FA04A}" srcOrd="2" destOrd="0" presId="urn:microsoft.com/office/officeart/2018/2/layout/IconVerticalSolidList"/>
    <dgm:cxn modelId="{1E276DB1-58A9-4D92-AECD-2D1E71D53719}" type="presParOf" srcId="{65938DC8-83DC-4BFA-8213-9866B39C9F75}" destId="{E6E97CB5-7459-49A2-8974-8430F9470AC8}" srcOrd="3" destOrd="0" presId="urn:microsoft.com/office/officeart/2018/2/layout/IconVerticalSolidList"/>
    <dgm:cxn modelId="{34625268-0257-4DA3-9250-C0E525F3DEAC}" type="presParOf" srcId="{BA73A7AF-C01A-4AE0-AED4-F56C28C9C189}" destId="{FF6E78A0-99C3-4248-A4E3-185BFC2B9F6A}" srcOrd="7" destOrd="0" presId="urn:microsoft.com/office/officeart/2018/2/layout/IconVerticalSolidList"/>
    <dgm:cxn modelId="{B426A177-A3EB-4FC7-B2BC-3933351F2996}" type="presParOf" srcId="{BA73A7AF-C01A-4AE0-AED4-F56C28C9C189}" destId="{440022CD-EC46-4884-B666-8C630910165D}" srcOrd="8" destOrd="0" presId="urn:microsoft.com/office/officeart/2018/2/layout/IconVerticalSolidList"/>
    <dgm:cxn modelId="{F88CEAC1-010D-4345-8E3F-FAA20F699586}" type="presParOf" srcId="{440022CD-EC46-4884-B666-8C630910165D}" destId="{F5685EFF-2E7F-462F-88A0-2249841C2831}" srcOrd="0" destOrd="0" presId="urn:microsoft.com/office/officeart/2018/2/layout/IconVerticalSolidList"/>
    <dgm:cxn modelId="{C78255F3-6FFA-4744-8414-156A1E871BAB}" type="presParOf" srcId="{440022CD-EC46-4884-B666-8C630910165D}" destId="{C9BE57C3-4BCB-4443-921D-80FE1E8A699A}" srcOrd="1" destOrd="0" presId="urn:microsoft.com/office/officeart/2018/2/layout/IconVerticalSolidList"/>
    <dgm:cxn modelId="{24040F84-7C12-41E3-9650-73F43C736CD6}" type="presParOf" srcId="{440022CD-EC46-4884-B666-8C630910165D}" destId="{A59872CF-C149-4661-963E-7E8B502AE954}" srcOrd="2" destOrd="0" presId="urn:microsoft.com/office/officeart/2018/2/layout/IconVerticalSolidList"/>
    <dgm:cxn modelId="{68D68FA4-7A6E-4CB8-B179-59316E5481E9}" type="presParOf" srcId="{440022CD-EC46-4884-B666-8C630910165D}" destId="{00599A3D-9CBD-4911-9A58-08F187A4AB65}" srcOrd="3" destOrd="0" presId="urn:microsoft.com/office/officeart/2018/2/layout/IconVerticalSolidList"/>
    <dgm:cxn modelId="{73CF0357-0544-414F-B2C0-03669657D46D}" type="presParOf" srcId="{BA73A7AF-C01A-4AE0-AED4-F56C28C9C189}" destId="{7E3B7315-D6DC-4E97-96E6-332468A551EE}" srcOrd="9" destOrd="0" presId="urn:microsoft.com/office/officeart/2018/2/layout/IconVerticalSolidList"/>
    <dgm:cxn modelId="{72636978-F3AA-4149-A5E1-CF5F97819A1A}" type="presParOf" srcId="{BA73A7AF-C01A-4AE0-AED4-F56C28C9C189}" destId="{46F27DC8-D5B0-4095-9D44-0C2E45769BA0}" srcOrd="10" destOrd="0" presId="urn:microsoft.com/office/officeart/2018/2/layout/IconVerticalSolidList"/>
    <dgm:cxn modelId="{2CB82DEF-0A06-45CE-98B1-D54AA7C94706}" type="presParOf" srcId="{46F27DC8-D5B0-4095-9D44-0C2E45769BA0}" destId="{CF2DC9FA-2B21-4580-A02B-FD590023CA7A}" srcOrd="0" destOrd="0" presId="urn:microsoft.com/office/officeart/2018/2/layout/IconVerticalSolidList"/>
    <dgm:cxn modelId="{CE0FB1B8-EE9D-402E-9BC4-704421A982B7}" type="presParOf" srcId="{46F27DC8-D5B0-4095-9D44-0C2E45769BA0}" destId="{C214D224-4AAA-47AE-9DE4-CE2FCF1CAB1E}" srcOrd="1" destOrd="0" presId="urn:microsoft.com/office/officeart/2018/2/layout/IconVerticalSolidList"/>
    <dgm:cxn modelId="{492EE72B-5C98-4E4E-8E3B-269F4CEE9D68}" type="presParOf" srcId="{46F27DC8-D5B0-4095-9D44-0C2E45769BA0}" destId="{4522AA56-B15C-4168-AA6E-94A95CCD3316}" srcOrd="2" destOrd="0" presId="urn:microsoft.com/office/officeart/2018/2/layout/IconVerticalSolidList"/>
    <dgm:cxn modelId="{D3C839E3-F1BF-457E-9D90-DC8E25B92D51}" type="presParOf" srcId="{46F27DC8-D5B0-4095-9D44-0C2E45769BA0}" destId="{3D07B66C-9213-4204-BF1E-A21B9FC954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3892-0FEF-40C3-8531-98086A434A52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AF5D277-46AE-41EA-A8E5-30BA8FF4DD92}">
      <dgm:prSet/>
      <dgm:spPr/>
      <dgm:t>
        <a:bodyPr/>
        <a:lstStyle/>
        <a:p>
          <a:r>
            <a:rPr lang="en-US"/>
            <a:t>AHRI 1500: Performance Rating of Commercial Space Heating Boilers</a:t>
          </a:r>
        </a:p>
      </dgm:t>
    </dgm:pt>
    <dgm:pt modelId="{3CB8C76C-CFE2-4697-B0E0-F5358C5EFBBF}" type="parTrans" cxnId="{1C5D8F42-F769-4BC1-8700-F5466D487514}">
      <dgm:prSet/>
      <dgm:spPr/>
      <dgm:t>
        <a:bodyPr/>
        <a:lstStyle/>
        <a:p>
          <a:endParaRPr lang="en-US"/>
        </a:p>
      </dgm:t>
    </dgm:pt>
    <dgm:pt modelId="{67685280-EFCB-4EE1-88AE-525670C73797}" type="sibTrans" cxnId="{1C5D8F42-F769-4BC1-8700-F5466D487514}">
      <dgm:prSet/>
      <dgm:spPr/>
      <dgm:t>
        <a:bodyPr/>
        <a:lstStyle/>
        <a:p>
          <a:endParaRPr lang="en-US"/>
        </a:p>
      </dgm:t>
    </dgm:pt>
    <dgm:pt modelId="{ED84C74A-B215-4A52-AB6D-3D1471C5E89D}">
      <dgm:prSet/>
      <dgm:spPr/>
      <dgm:t>
        <a:bodyPr/>
        <a:lstStyle/>
        <a:p>
          <a:r>
            <a:rPr lang="en-US" dirty="0"/>
            <a:t>BTS-2000: Efficiency of Commercial Space Heating Boilers</a:t>
          </a:r>
        </a:p>
      </dgm:t>
    </dgm:pt>
    <dgm:pt modelId="{61396BBE-15B6-4EA7-BBE7-B5C30020AB33}" type="parTrans" cxnId="{5074199C-629B-4702-8B99-7712EC1EE9BC}">
      <dgm:prSet/>
      <dgm:spPr/>
      <dgm:t>
        <a:bodyPr/>
        <a:lstStyle/>
        <a:p>
          <a:endParaRPr lang="en-US"/>
        </a:p>
      </dgm:t>
    </dgm:pt>
    <dgm:pt modelId="{A603C75B-BCCC-4819-848F-3DD31BFE0E80}" type="sibTrans" cxnId="{5074199C-629B-4702-8B99-7712EC1EE9BC}">
      <dgm:prSet/>
      <dgm:spPr/>
      <dgm:t>
        <a:bodyPr/>
        <a:lstStyle/>
        <a:p>
          <a:endParaRPr lang="en-US"/>
        </a:p>
      </dgm:t>
    </dgm:pt>
    <dgm:pt modelId="{C4219037-82F0-40FF-8265-0CAD25485779}">
      <dgm:prSet/>
      <dgm:spPr/>
      <dgm:t>
        <a:bodyPr/>
        <a:lstStyle/>
        <a:p>
          <a:r>
            <a:rPr lang="en-US"/>
            <a:t>ASME PTC-4: Fired Steam Generators</a:t>
          </a:r>
        </a:p>
      </dgm:t>
    </dgm:pt>
    <dgm:pt modelId="{4385BA5B-FF2B-4A4C-84D0-27EE8B82149B}" type="parTrans" cxnId="{F9194728-2F61-4267-B4D5-4B254A8B00B0}">
      <dgm:prSet/>
      <dgm:spPr/>
      <dgm:t>
        <a:bodyPr/>
        <a:lstStyle/>
        <a:p>
          <a:endParaRPr lang="en-US"/>
        </a:p>
      </dgm:t>
    </dgm:pt>
    <dgm:pt modelId="{3F53DE0F-A89B-4125-A560-E864D53584B7}" type="sibTrans" cxnId="{F9194728-2F61-4267-B4D5-4B254A8B00B0}">
      <dgm:prSet/>
      <dgm:spPr/>
      <dgm:t>
        <a:bodyPr/>
        <a:lstStyle/>
        <a:p>
          <a:endParaRPr lang="en-US"/>
        </a:p>
      </dgm:t>
    </dgm:pt>
    <dgm:pt modelId="{C05582BC-91CF-46C7-B3CF-FE303B6A08CE}">
      <dgm:prSet/>
      <dgm:spPr/>
      <dgm:t>
        <a:bodyPr/>
        <a:lstStyle/>
        <a:p>
          <a:r>
            <a:rPr lang="en-US"/>
            <a:t>The Direct Method – “Input-Output Method”</a:t>
          </a:r>
        </a:p>
      </dgm:t>
    </dgm:pt>
    <dgm:pt modelId="{832135CA-2ECE-4C94-9F4F-2F6570F99096}" type="parTrans" cxnId="{138D525C-D226-4543-9C31-2B1E18E71DDD}">
      <dgm:prSet/>
      <dgm:spPr/>
      <dgm:t>
        <a:bodyPr/>
        <a:lstStyle/>
        <a:p>
          <a:endParaRPr lang="en-US"/>
        </a:p>
      </dgm:t>
    </dgm:pt>
    <dgm:pt modelId="{3ADEA0F3-035A-42EE-9995-0229EB055E98}" type="sibTrans" cxnId="{138D525C-D226-4543-9C31-2B1E18E71DDD}">
      <dgm:prSet/>
      <dgm:spPr/>
      <dgm:t>
        <a:bodyPr/>
        <a:lstStyle/>
        <a:p>
          <a:endParaRPr lang="en-US"/>
        </a:p>
      </dgm:t>
    </dgm:pt>
    <dgm:pt modelId="{C664A62D-12B8-46C9-8409-FD38633B967C}">
      <dgm:prSet/>
      <dgm:spPr/>
      <dgm:t>
        <a:bodyPr/>
        <a:lstStyle/>
        <a:p>
          <a:r>
            <a:rPr lang="en-US"/>
            <a:t>The Indirect Method – “Heat Loss Method”</a:t>
          </a:r>
        </a:p>
      </dgm:t>
    </dgm:pt>
    <dgm:pt modelId="{646042E0-27E8-40CE-964E-CB652274027E}" type="parTrans" cxnId="{E66DA649-7592-47D1-BC79-4313ECDAD23E}">
      <dgm:prSet/>
      <dgm:spPr/>
      <dgm:t>
        <a:bodyPr/>
        <a:lstStyle/>
        <a:p>
          <a:endParaRPr lang="en-US"/>
        </a:p>
      </dgm:t>
    </dgm:pt>
    <dgm:pt modelId="{87F0E305-A76E-4ACF-AA27-C9312E48BC9B}" type="sibTrans" cxnId="{E66DA649-7592-47D1-BC79-4313ECDAD23E}">
      <dgm:prSet/>
      <dgm:spPr/>
      <dgm:t>
        <a:bodyPr/>
        <a:lstStyle/>
        <a:p>
          <a:endParaRPr lang="en-US"/>
        </a:p>
      </dgm:t>
    </dgm:pt>
    <dgm:pt modelId="{ADF0ED35-E663-4C7C-B20D-91F4724719EA}">
      <dgm:prSet/>
      <dgm:spPr/>
      <dgm:t>
        <a:bodyPr/>
        <a:lstStyle/>
        <a:p>
          <a:r>
            <a:rPr lang="en-US"/>
            <a:t>AHRI 1261: Performance Rating of Portable Flue Gas Combustion Analyzers</a:t>
          </a:r>
        </a:p>
      </dgm:t>
    </dgm:pt>
    <dgm:pt modelId="{B7EB53E6-7C39-4D8C-809D-ABDB6081AC0F}" type="parTrans" cxnId="{C32A5F6D-E494-4A8A-A104-4C151A8A422C}">
      <dgm:prSet/>
      <dgm:spPr/>
      <dgm:t>
        <a:bodyPr/>
        <a:lstStyle/>
        <a:p>
          <a:endParaRPr lang="en-US"/>
        </a:p>
      </dgm:t>
    </dgm:pt>
    <dgm:pt modelId="{5ACA5D3C-5822-4190-BA43-55C70CB04959}" type="sibTrans" cxnId="{C32A5F6D-E494-4A8A-A104-4C151A8A422C}">
      <dgm:prSet/>
      <dgm:spPr/>
      <dgm:t>
        <a:bodyPr/>
        <a:lstStyle/>
        <a:p>
          <a:endParaRPr lang="en-US"/>
        </a:p>
      </dgm:t>
    </dgm:pt>
    <dgm:pt modelId="{2627D981-EFD4-4876-A722-490A39AF3B61}" type="pres">
      <dgm:prSet presAssocID="{92053892-0FEF-40C3-8531-98086A434A5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83E0E82-8794-4481-856F-3CE3ED9CD81A}" type="pres">
      <dgm:prSet presAssocID="{9AF5D277-46AE-41EA-A8E5-30BA8FF4DD92}" presName="root1" presStyleCnt="0"/>
      <dgm:spPr/>
    </dgm:pt>
    <dgm:pt modelId="{8BCC4E86-5E9E-4302-B433-50536E65C5E8}" type="pres">
      <dgm:prSet presAssocID="{9AF5D277-46AE-41EA-A8E5-30BA8FF4DD92}" presName="LevelOneTextNode" presStyleLbl="node0" presStyleIdx="0" presStyleCnt="4">
        <dgm:presLayoutVars>
          <dgm:chPref val="3"/>
        </dgm:presLayoutVars>
      </dgm:prSet>
      <dgm:spPr/>
    </dgm:pt>
    <dgm:pt modelId="{60D8B3F2-7025-47A6-9AFB-1B9C792D72CC}" type="pres">
      <dgm:prSet presAssocID="{9AF5D277-46AE-41EA-A8E5-30BA8FF4DD92}" presName="level2hierChild" presStyleCnt="0"/>
      <dgm:spPr/>
    </dgm:pt>
    <dgm:pt modelId="{E933D4E5-6E1B-4960-9CFF-1FEE7EC0FFF4}" type="pres">
      <dgm:prSet presAssocID="{ED84C74A-B215-4A52-AB6D-3D1471C5E89D}" presName="root1" presStyleCnt="0"/>
      <dgm:spPr/>
    </dgm:pt>
    <dgm:pt modelId="{00482AEF-EADC-47A5-9128-A8359343B37D}" type="pres">
      <dgm:prSet presAssocID="{ED84C74A-B215-4A52-AB6D-3D1471C5E89D}" presName="LevelOneTextNode" presStyleLbl="node0" presStyleIdx="1" presStyleCnt="4">
        <dgm:presLayoutVars>
          <dgm:chPref val="3"/>
        </dgm:presLayoutVars>
      </dgm:prSet>
      <dgm:spPr/>
    </dgm:pt>
    <dgm:pt modelId="{9811D02D-C15E-4026-8792-4CC59FA95E6E}" type="pres">
      <dgm:prSet presAssocID="{ED84C74A-B215-4A52-AB6D-3D1471C5E89D}" presName="level2hierChild" presStyleCnt="0"/>
      <dgm:spPr/>
    </dgm:pt>
    <dgm:pt modelId="{0F5BCC93-E0D9-488D-ADD2-FC66E2609C74}" type="pres">
      <dgm:prSet presAssocID="{C4219037-82F0-40FF-8265-0CAD25485779}" presName="root1" presStyleCnt="0"/>
      <dgm:spPr/>
    </dgm:pt>
    <dgm:pt modelId="{8CDC5999-65F4-47C1-94BC-2696C535DAFD}" type="pres">
      <dgm:prSet presAssocID="{C4219037-82F0-40FF-8265-0CAD25485779}" presName="LevelOneTextNode" presStyleLbl="node0" presStyleIdx="2" presStyleCnt="4">
        <dgm:presLayoutVars>
          <dgm:chPref val="3"/>
        </dgm:presLayoutVars>
      </dgm:prSet>
      <dgm:spPr/>
    </dgm:pt>
    <dgm:pt modelId="{0637297C-EDE3-4F82-A47D-C9059C834A40}" type="pres">
      <dgm:prSet presAssocID="{C4219037-82F0-40FF-8265-0CAD25485779}" presName="level2hierChild" presStyleCnt="0"/>
      <dgm:spPr/>
    </dgm:pt>
    <dgm:pt modelId="{CF701AC6-2F19-4357-97A4-5896EE8DE440}" type="pres">
      <dgm:prSet presAssocID="{832135CA-2ECE-4C94-9F4F-2F6570F99096}" presName="conn2-1" presStyleLbl="parChTrans1D2" presStyleIdx="0" presStyleCnt="2"/>
      <dgm:spPr/>
    </dgm:pt>
    <dgm:pt modelId="{7196E232-0048-4BFC-8DBC-E40F8DB911B2}" type="pres">
      <dgm:prSet presAssocID="{832135CA-2ECE-4C94-9F4F-2F6570F99096}" presName="connTx" presStyleLbl="parChTrans1D2" presStyleIdx="0" presStyleCnt="2"/>
      <dgm:spPr/>
    </dgm:pt>
    <dgm:pt modelId="{4A315188-F878-42B6-933C-EAB386CFE5A1}" type="pres">
      <dgm:prSet presAssocID="{C05582BC-91CF-46C7-B3CF-FE303B6A08CE}" presName="root2" presStyleCnt="0"/>
      <dgm:spPr/>
    </dgm:pt>
    <dgm:pt modelId="{C9CF8D12-856B-4BDB-936F-E8B3EAD067AC}" type="pres">
      <dgm:prSet presAssocID="{C05582BC-91CF-46C7-B3CF-FE303B6A08CE}" presName="LevelTwoTextNode" presStyleLbl="node2" presStyleIdx="0" presStyleCnt="2">
        <dgm:presLayoutVars>
          <dgm:chPref val="3"/>
        </dgm:presLayoutVars>
      </dgm:prSet>
      <dgm:spPr/>
    </dgm:pt>
    <dgm:pt modelId="{FFA073F5-72BA-43ED-8FCF-C53109FC3A07}" type="pres">
      <dgm:prSet presAssocID="{C05582BC-91CF-46C7-B3CF-FE303B6A08CE}" presName="level3hierChild" presStyleCnt="0"/>
      <dgm:spPr/>
    </dgm:pt>
    <dgm:pt modelId="{BA1CE057-6857-4513-A22B-C21C073BF567}" type="pres">
      <dgm:prSet presAssocID="{646042E0-27E8-40CE-964E-CB652274027E}" presName="conn2-1" presStyleLbl="parChTrans1D2" presStyleIdx="1" presStyleCnt="2"/>
      <dgm:spPr/>
    </dgm:pt>
    <dgm:pt modelId="{1ED75A88-5E27-4FDC-A752-69BFBDBE98CD}" type="pres">
      <dgm:prSet presAssocID="{646042E0-27E8-40CE-964E-CB652274027E}" presName="connTx" presStyleLbl="parChTrans1D2" presStyleIdx="1" presStyleCnt="2"/>
      <dgm:spPr/>
    </dgm:pt>
    <dgm:pt modelId="{C3544D6C-6773-4ECD-A83B-F777E39B756F}" type="pres">
      <dgm:prSet presAssocID="{C664A62D-12B8-46C9-8409-FD38633B967C}" presName="root2" presStyleCnt="0"/>
      <dgm:spPr/>
    </dgm:pt>
    <dgm:pt modelId="{3B55B684-7381-4185-8C8A-B45424594846}" type="pres">
      <dgm:prSet presAssocID="{C664A62D-12B8-46C9-8409-FD38633B967C}" presName="LevelTwoTextNode" presStyleLbl="node2" presStyleIdx="1" presStyleCnt="2">
        <dgm:presLayoutVars>
          <dgm:chPref val="3"/>
        </dgm:presLayoutVars>
      </dgm:prSet>
      <dgm:spPr/>
    </dgm:pt>
    <dgm:pt modelId="{9A4BE258-84EA-4834-8E03-FADB18B36F85}" type="pres">
      <dgm:prSet presAssocID="{C664A62D-12B8-46C9-8409-FD38633B967C}" presName="level3hierChild" presStyleCnt="0"/>
      <dgm:spPr/>
    </dgm:pt>
    <dgm:pt modelId="{B373C5F4-FA42-4D42-BFDF-E05B0558B6A0}" type="pres">
      <dgm:prSet presAssocID="{ADF0ED35-E663-4C7C-B20D-91F4724719EA}" presName="root1" presStyleCnt="0"/>
      <dgm:spPr/>
    </dgm:pt>
    <dgm:pt modelId="{0F4594F8-DAA1-4B9F-967D-B149B266104E}" type="pres">
      <dgm:prSet presAssocID="{ADF0ED35-E663-4C7C-B20D-91F4724719EA}" presName="LevelOneTextNode" presStyleLbl="node0" presStyleIdx="3" presStyleCnt="4">
        <dgm:presLayoutVars>
          <dgm:chPref val="3"/>
        </dgm:presLayoutVars>
      </dgm:prSet>
      <dgm:spPr/>
    </dgm:pt>
    <dgm:pt modelId="{4BDBE54E-6178-4446-B037-37640C0B24AF}" type="pres">
      <dgm:prSet presAssocID="{ADF0ED35-E663-4C7C-B20D-91F4724719EA}" presName="level2hierChild" presStyleCnt="0"/>
      <dgm:spPr/>
    </dgm:pt>
  </dgm:ptLst>
  <dgm:cxnLst>
    <dgm:cxn modelId="{B49CE803-7E1F-4E10-91B9-CA17EF982EF6}" type="presOf" srcId="{832135CA-2ECE-4C94-9F4F-2F6570F99096}" destId="{7196E232-0048-4BFC-8DBC-E40F8DB911B2}" srcOrd="1" destOrd="0" presId="urn:microsoft.com/office/officeart/2005/8/layout/hierarchy2"/>
    <dgm:cxn modelId="{A79EF61F-ED40-4957-88AC-C7BB8036A82E}" type="presOf" srcId="{ADF0ED35-E663-4C7C-B20D-91F4724719EA}" destId="{0F4594F8-DAA1-4B9F-967D-B149B266104E}" srcOrd="0" destOrd="0" presId="urn:microsoft.com/office/officeart/2005/8/layout/hierarchy2"/>
    <dgm:cxn modelId="{E83EE226-349D-4941-90EE-29FA2DA1D13C}" type="presOf" srcId="{9AF5D277-46AE-41EA-A8E5-30BA8FF4DD92}" destId="{8BCC4E86-5E9E-4302-B433-50536E65C5E8}" srcOrd="0" destOrd="0" presId="urn:microsoft.com/office/officeart/2005/8/layout/hierarchy2"/>
    <dgm:cxn modelId="{F9194728-2F61-4267-B4D5-4B254A8B00B0}" srcId="{92053892-0FEF-40C3-8531-98086A434A52}" destId="{C4219037-82F0-40FF-8265-0CAD25485779}" srcOrd="2" destOrd="0" parTransId="{4385BA5B-FF2B-4A4C-84D0-27EE8B82149B}" sibTransId="{3F53DE0F-A89B-4125-A560-E864D53584B7}"/>
    <dgm:cxn modelId="{239BA42C-4D2D-428C-BB28-DE2E1EBF83E1}" type="presOf" srcId="{C664A62D-12B8-46C9-8409-FD38633B967C}" destId="{3B55B684-7381-4185-8C8A-B45424594846}" srcOrd="0" destOrd="0" presId="urn:microsoft.com/office/officeart/2005/8/layout/hierarchy2"/>
    <dgm:cxn modelId="{138D525C-D226-4543-9C31-2B1E18E71DDD}" srcId="{C4219037-82F0-40FF-8265-0CAD25485779}" destId="{C05582BC-91CF-46C7-B3CF-FE303B6A08CE}" srcOrd="0" destOrd="0" parTransId="{832135CA-2ECE-4C94-9F4F-2F6570F99096}" sibTransId="{3ADEA0F3-035A-42EE-9995-0229EB055E98}"/>
    <dgm:cxn modelId="{5D3A775E-2D7F-4B09-9DAF-FB934312457B}" type="presOf" srcId="{ED84C74A-B215-4A52-AB6D-3D1471C5E89D}" destId="{00482AEF-EADC-47A5-9128-A8359343B37D}" srcOrd="0" destOrd="0" presId="urn:microsoft.com/office/officeart/2005/8/layout/hierarchy2"/>
    <dgm:cxn modelId="{1C5D8F42-F769-4BC1-8700-F5466D487514}" srcId="{92053892-0FEF-40C3-8531-98086A434A52}" destId="{9AF5D277-46AE-41EA-A8E5-30BA8FF4DD92}" srcOrd="0" destOrd="0" parTransId="{3CB8C76C-CFE2-4697-B0E0-F5358C5EFBBF}" sibTransId="{67685280-EFCB-4EE1-88AE-525670C73797}"/>
    <dgm:cxn modelId="{E66DA649-7592-47D1-BC79-4313ECDAD23E}" srcId="{C4219037-82F0-40FF-8265-0CAD25485779}" destId="{C664A62D-12B8-46C9-8409-FD38633B967C}" srcOrd="1" destOrd="0" parTransId="{646042E0-27E8-40CE-964E-CB652274027E}" sibTransId="{87F0E305-A76E-4ACF-AA27-C9312E48BC9B}"/>
    <dgm:cxn modelId="{C32A5F6D-E494-4A8A-A104-4C151A8A422C}" srcId="{92053892-0FEF-40C3-8531-98086A434A52}" destId="{ADF0ED35-E663-4C7C-B20D-91F4724719EA}" srcOrd="3" destOrd="0" parTransId="{B7EB53E6-7C39-4D8C-809D-ABDB6081AC0F}" sibTransId="{5ACA5D3C-5822-4190-BA43-55C70CB04959}"/>
    <dgm:cxn modelId="{F433A66F-313D-42CF-92CB-7EEEBFDF57F9}" type="presOf" srcId="{832135CA-2ECE-4C94-9F4F-2F6570F99096}" destId="{CF701AC6-2F19-4357-97A4-5896EE8DE440}" srcOrd="0" destOrd="0" presId="urn:microsoft.com/office/officeart/2005/8/layout/hierarchy2"/>
    <dgm:cxn modelId="{56514270-5878-4171-BF85-4E3403729032}" type="presOf" srcId="{646042E0-27E8-40CE-964E-CB652274027E}" destId="{BA1CE057-6857-4513-A22B-C21C073BF567}" srcOrd="0" destOrd="0" presId="urn:microsoft.com/office/officeart/2005/8/layout/hierarchy2"/>
    <dgm:cxn modelId="{40DF1D86-45BF-4535-B73E-F2B43DDF5BE9}" type="presOf" srcId="{C4219037-82F0-40FF-8265-0CAD25485779}" destId="{8CDC5999-65F4-47C1-94BC-2696C535DAFD}" srcOrd="0" destOrd="0" presId="urn:microsoft.com/office/officeart/2005/8/layout/hierarchy2"/>
    <dgm:cxn modelId="{17548196-29A1-4988-86A1-966517977CED}" type="presOf" srcId="{646042E0-27E8-40CE-964E-CB652274027E}" destId="{1ED75A88-5E27-4FDC-A752-69BFBDBE98CD}" srcOrd="1" destOrd="0" presId="urn:microsoft.com/office/officeart/2005/8/layout/hierarchy2"/>
    <dgm:cxn modelId="{5074199C-629B-4702-8B99-7712EC1EE9BC}" srcId="{92053892-0FEF-40C3-8531-98086A434A52}" destId="{ED84C74A-B215-4A52-AB6D-3D1471C5E89D}" srcOrd="1" destOrd="0" parTransId="{61396BBE-15B6-4EA7-BBE7-B5C30020AB33}" sibTransId="{A603C75B-BCCC-4819-848F-3DD31BFE0E80}"/>
    <dgm:cxn modelId="{57D7CC9D-FC7A-4019-BFF3-D0E1ED7304B4}" type="presOf" srcId="{92053892-0FEF-40C3-8531-98086A434A52}" destId="{2627D981-EFD4-4876-A722-490A39AF3B61}" srcOrd="0" destOrd="0" presId="urn:microsoft.com/office/officeart/2005/8/layout/hierarchy2"/>
    <dgm:cxn modelId="{3D17BADC-70CE-4BBD-85A0-0B93585A90CF}" type="presOf" srcId="{C05582BC-91CF-46C7-B3CF-FE303B6A08CE}" destId="{C9CF8D12-856B-4BDB-936F-E8B3EAD067AC}" srcOrd="0" destOrd="0" presId="urn:microsoft.com/office/officeart/2005/8/layout/hierarchy2"/>
    <dgm:cxn modelId="{3402776C-7115-45E8-95A7-C7B65CAD6F36}" type="presParOf" srcId="{2627D981-EFD4-4876-A722-490A39AF3B61}" destId="{883E0E82-8794-4481-856F-3CE3ED9CD81A}" srcOrd="0" destOrd="0" presId="urn:microsoft.com/office/officeart/2005/8/layout/hierarchy2"/>
    <dgm:cxn modelId="{1CEB481D-5D50-4206-920D-96BF98D3C64E}" type="presParOf" srcId="{883E0E82-8794-4481-856F-3CE3ED9CD81A}" destId="{8BCC4E86-5E9E-4302-B433-50536E65C5E8}" srcOrd="0" destOrd="0" presId="urn:microsoft.com/office/officeart/2005/8/layout/hierarchy2"/>
    <dgm:cxn modelId="{35A4F21A-86A4-4972-AAC7-C2805BC66329}" type="presParOf" srcId="{883E0E82-8794-4481-856F-3CE3ED9CD81A}" destId="{60D8B3F2-7025-47A6-9AFB-1B9C792D72CC}" srcOrd="1" destOrd="0" presId="urn:microsoft.com/office/officeart/2005/8/layout/hierarchy2"/>
    <dgm:cxn modelId="{2AB9442B-EF75-4841-AA50-6DF958251FED}" type="presParOf" srcId="{2627D981-EFD4-4876-A722-490A39AF3B61}" destId="{E933D4E5-6E1B-4960-9CFF-1FEE7EC0FFF4}" srcOrd="1" destOrd="0" presId="urn:microsoft.com/office/officeart/2005/8/layout/hierarchy2"/>
    <dgm:cxn modelId="{B94B6EFF-4ED5-4862-BDBC-3F1DDD2A6290}" type="presParOf" srcId="{E933D4E5-6E1B-4960-9CFF-1FEE7EC0FFF4}" destId="{00482AEF-EADC-47A5-9128-A8359343B37D}" srcOrd="0" destOrd="0" presId="urn:microsoft.com/office/officeart/2005/8/layout/hierarchy2"/>
    <dgm:cxn modelId="{ED2DAC99-09A5-4BDC-BCBC-3E15AE9E903F}" type="presParOf" srcId="{E933D4E5-6E1B-4960-9CFF-1FEE7EC0FFF4}" destId="{9811D02D-C15E-4026-8792-4CC59FA95E6E}" srcOrd="1" destOrd="0" presId="urn:microsoft.com/office/officeart/2005/8/layout/hierarchy2"/>
    <dgm:cxn modelId="{8D81D093-085A-4BE9-87AB-69439BD7C0CD}" type="presParOf" srcId="{2627D981-EFD4-4876-A722-490A39AF3B61}" destId="{0F5BCC93-E0D9-488D-ADD2-FC66E2609C74}" srcOrd="2" destOrd="0" presId="urn:microsoft.com/office/officeart/2005/8/layout/hierarchy2"/>
    <dgm:cxn modelId="{C8BFD075-DCC9-44F0-B079-DB8B214E351C}" type="presParOf" srcId="{0F5BCC93-E0D9-488D-ADD2-FC66E2609C74}" destId="{8CDC5999-65F4-47C1-94BC-2696C535DAFD}" srcOrd="0" destOrd="0" presId="urn:microsoft.com/office/officeart/2005/8/layout/hierarchy2"/>
    <dgm:cxn modelId="{A2D73F3E-6189-4394-A301-627926BCA16D}" type="presParOf" srcId="{0F5BCC93-E0D9-488D-ADD2-FC66E2609C74}" destId="{0637297C-EDE3-4F82-A47D-C9059C834A40}" srcOrd="1" destOrd="0" presId="urn:microsoft.com/office/officeart/2005/8/layout/hierarchy2"/>
    <dgm:cxn modelId="{A804C442-B75D-4B1F-8A11-1B8AD6ED26BA}" type="presParOf" srcId="{0637297C-EDE3-4F82-A47D-C9059C834A40}" destId="{CF701AC6-2F19-4357-97A4-5896EE8DE440}" srcOrd="0" destOrd="0" presId="urn:microsoft.com/office/officeart/2005/8/layout/hierarchy2"/>
    <dgm:cxn modelId="{7FF9142D-BC41-4CFF-8E41-00CBE853471E}" type="presParOf" srcId="{CF701AC6-2F19-4357-97A4-5896EE8DE440}" destId="{7196E232-0048-4BFC-8DBC-E40F8DB911B2}" srcOrd="0" destOrd="0" presId="urn:microsoft.com/office/officeart/2005/8/layout/hierarchy2"/>
    <dgm:cxn modelId="{6E17C2B9-18D8-470F-91E3-F1707CB17566}" type="presParOf" srcId="{0637297C-EDE3-4F82-A47D-C9059C834A40}" destId="{4A315188-F878-42B6-933C-EAB386CFE5A1}" srcOrd="1" destOrd="0" presId="urn:microsoft.com/office/officeart/2005/8/layout/hierarchy2"/>
    <dgm:cxn modelId="{083CC150-1AA9-4D3A-8E9B-795CEFD199E4}" type="presParOf" srcId="{4A315188-F878-42B6-933C-EAB386CFE5A1}" destId="{C9CF8D12-856B-4BDB-936F-E8B3EAD067AC}" srcOrd="0" destOrd="0" presId="urn:microsoft.com/office/officeart/2005/8/layout/hierarchy2"/>
    <dgm:cxn modelId="{154421E8-36DD-41A8-87BC-78D91B795D5F}" type="presParOf" srcId="{4A315188-F878-42B6-933C-EAB386CFE5A1}" destId="{FFA073F5-72BA-43ED-8FCF-C53109FC3A07}" srcOrd="1" destOrd="0" presId="urn:microsoft.com/office/officeart/2005/8/layout/hierarchy2"/>
    <dgm:cxn modelId="{F871416E-8C74-44BC-B7AB-17B32415D34B}" type="presParOf" srcId="{0637297C-EDE3-4F82-A47D-C9059C834A40}" destId="{BA1CE057-6857-4513-A22B-C21C073BF567}" srcOrd="2" destOrd="0" presId="urn:microsoft.com/office/officeart/2005/8/layout/hierarchy2"/>
    <dgm:cxn modelId="{F5A69300-445F-4BFD-896C-6721D8603828}" type="presParOf" srcId="{BA1CE057-6857-4513-A22B-C21C073BF567}" destId="{1ED75A88-5E27-4FDC-A752-69BFBDBE98CD}" srcOrd="0" destOrd="0" presId="urn:microsoft.com/office/officeart/2005/8/layout/hierarchy2"/>
    <dgm:cxn modelId="{1BF512F5-795D-4846-B7DC-3BEFDFF7907C}" type="presParOf" srcId="{0637297C-EDE3-4F82-A47D-C9059C834A40}" destId="{C3544D6C-6773-4ECD-A83B-F777E39B756F}" srcOrd="3" destOrd="0" presId="urn:microsoft.com/office/officeart/2005/8/layout/hierarchy2"/>
    <dgm:cxn modelId="{25E44C4D-EA91-4F67-8959-63D9F5BE48D9}" type="presParOf" srcId="{C3544D6C-6773-4ECD-A83B-F777E39B756F}" destId="{3B55B684-7381-4185-8C8A-B45424594846}" srcOrd="0" destOrd="0" presId="urn:microsoft.com/office/officeart/2005/8/layout/hierarchy2"/>
    <dgm:cxn modelId="{2A4DD879-77D6-42A6-8759-2CE39FC3B423}" type="presParOf" srcId="{C3544D6C-6773-4ECD-A83B-F777E39B756F}" destId="{9A4BE258-84EA-4834-8E03-FADB18B36F85}" srcOrd="1" destOrd="0" presId="urn:microsoft.com/office/officeart/2005/8/layout/hierarchy2"/>
    <dgm:cxn modelId="{5339305A-EE1A-405D-AD33-27A2D3571AD9}" type="presParOf" srcId="{2627D981-EFD4-4876-A722-490A39AF3B61}" destId="{B373C5F4-FA42-4D42-BFDF-E05B0558B6A0}" srcOrd="3" destOrd="0" presId="urn:microsoft.com/office/officeart/2005/8/layout/hierarchy2"/>
    <dgm:cxn modelId="{A4DB5EE5-8378-41A6-A568-6951ADDB2CDB}" type="presParOf" srcId="{B373C5F4-FA42-4D42-BFDF-E05B0558B6A0}" destId="{0F4594F8-DAA1-4B9F-967D-B149B266104E}" srcOrd="0" destOrd="0" presId="urn:microsoft.com/office/officeart/2005/8/layout/hierarchy2"/>
    <dgm:cxn modelId="{463D9755-77C8-4773-B20F-9C50911D88B5}" type="presParOf" srcId="{B373C5F4-FA42-4D42-BFDF-E05B0558B6A0}" destId="{4BDBE54E-6178-4446-B037-37640C0B24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C8916B-0A42-49D9-BA4E-32AEB46233A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5603F01-DB47-44EA-8572-E01E8665CD13}">
      <dgm:prSet/>
      <dgm:spPr/>
      <dgm:t>
        <a:bodyPr/>
        <a:lstStyle/>
        <a:p>
          <a:r>
            <a:rPr lang="en-US"/>
            <a:t>Ensure boilers have been cleaned, drained, and serviced prior to combustion testing</a:t>
          </a:r>
        </a:p>
      </dgm:t>
    </dgm:pt>
    <dgm:pt modelId="{40A218AC-B28F-41AF-9B70-561A79E9B3C4}" type="parTrans" cxnId="{9A8C7F0E-2D4E-4EEE-B82E-F2C6F56DECFF}">
      <dgm:prSet/>
      <dgm:spPr/>
      <dgm:t>
        <a:bodyPr/>
        <a:lstStyle/>
        <a:p>
          <a:endParaRPr lang="en-US"/>
        </a:p>
      </dgm:t>
    </dgm:pt>
    <dgm:pt modelId="{08DE8D23-B8BB-4719-9E0C-57C4F07CF303}" type="sibTrans" cxnId="{9A8C7F0E-2D4E-4EEE-B82E-F2C6F56DECFF}">
      <dgm:prSet/>
      <dgm:spPr/>
      <dgm:t>
        <a:bodyPr/>
        <a:lstStyle/>
        <a:p>
          <a:endParaRPr lang="en-US"/>
        </a:p>
      </dgm:t>
    </dgm:pt>
    <dgm:pt modelId="{9FFB7895-7743-4B56-AD8E-9952CEA68E12}">
      <dgm:prSet/>
      <dgm:spPr/>
      <dgm:t>
        <a:bodyPr/>
        <a:lstStyle/>
        <a:p>
          <a:r>
            <a:rPr lang="en-US"/>
            <a:t>Confirm that the boiler plant will be able to operate at condensing conditions when the test is performed</a:t>
          </a:r>
        </a:p>
      </dgm:t>
    </dgm:pt>
    <dgm:pt modelId="{D3D091C4-B1BC-46B5-A6E2-C52257715444}" type="parTrans" cxnId="{0AD0B9E8-FA8D-42F0-8789-509D5E05076F}">
      <dgm:prSet/>
      <dgm:spPr/>
      <dgm:t>
        <a:bodyPr/>
        <a:lstStyle/>
        <a:p>
          <a:endParaRPr lang="en-US"/>
        </a:p>
      </dgm:t>
    </dgm:pt>
    <dgm:pt modelId="{CD80AA25-6D2F-4BF0-B394-F30D99E7DB3F}" type="sibTrans" cxnId="{0AD0B9E8-FA8D-42F0-8789-509D5E05076F}">
      <dgm:prSet/>
      <dgm:spPr/>
      <dgm:t>
        <a:bodyPr/>
        <a:lstStyle/>
        <a:p>
          <a:endParaRPr lang="en-US"/>
        </a:p>
      </dgm:t>
    </dgm:pt>
    <dgm:pt modelId="{6FD1F488-FC70-4A86-889E-3E145E1611BB}">
      <dgm:prSet/>
      <dgm:spPr/>
      <dgm:t>
        <a:bodyPr/>
        <a:lstStyle/>
        <a:p>
          <a:r>
            <a:rPr lang="en-US"/>
            <a:t>Select combustion gas analyzer with more accurate stack temperature probe</a:t>
          </a:r>
        </a:p>
      </dgm:t>
    </dgm:pt>
    <dgm:pt modelId="{5253C0AB-1EFB-47EB-8A2B-68D8A61E3B6D}" type="parTrans" cxnId="{3F679480-DF78-45BC-8713-9F1375B44F42}">
      <dgm:prSet/>
      <dgm:spPr/>
      <dgm:t>
        <a:bodyPr/>
        <a:lstStyle/>
        <a:p>
          <a:endParaRPr lang="en-US"/>
        </a:p>
      </dgm:t>
    </dgm:pt>
    <dgm:pt modelId="{8F6DFA74-E02D-46AA-A9F6-B7FCF0DD17F1}" type="sibTrans" cxnId="{3F679480-DF78-45BC-8713-9F1375B44F42}">
      <dgm:prSet/>
      <dgm:spPr/>
      <dgm:t>
        <a:bodyPr/>
        <a:lstStyle/>
        <a:p>
          <a:endParaRPr lang="en-US"/>
        </a:p>
      </dgm:t>
    </dgm:pt>
    <dgm:pt modelId="{E05F4FEA-7D1E-4B9C-9841-174FA3743DBE}">
      <dgm:prSet/>
      <dgm:spPr/>
      <dgm:t>
        <a:bodyPr/>
        <a:lstStyle/>
        <a:p>
          <a:r>
            <a:rPr lang="en-US" dirty="0"/>
            <a:t>Calibrate flue gas analyzer</a:t>
          </a:r>
        </a:p>
      </dgm:t>
    </dgm:pt>
    <dgm:pt modelId="{2A001BDE-8E5A-4C81-8329-06D56C8E39DA}" type="parTrans" cxnId="{7D24B5FB-B541-4CBF-A429-B3BC5EDE67CE}">
      <dgm:prSet/>
      <dgm:spPr/>
      <dgm:t>
        <a:bodyPr/>
        <a:lstStyle/>
        <a:p>
          <a:endParaRPr lang="en-US"/>
        </a:p>
      </dgm:t>
    </dgm:pt>
    <dgm:pt modelId="{6EB6B36E-EB94-40E5-8276-4F4BFBA299EB}" type="sibTrans" cxnId="{7D24B5FB-B541-4CBF-A429-B3BC5EDE67CE}">
      <dgm:prSet/>
      <dgm:spPr/>
      <dgm:t>
        <a:bodyPr/>
        <a:lstStyle/>
        <a:p>
          <a:endParaRPr lang="en-US"/>
        </a:p>
      </dgm:t>
    </dgm:pt>
    <dgm:pt modelId="{3D396542-F89E-4D14-BFDA-38C720355BAC}">
      <dgm:prSet/>
      <dgm:spPr/>
      <dgm:t>
        <a:bodyPr/>
        <a:lstStyle/>
        <a:p>
          <a:r>
            <a:rPr lang="en-US"/>
            <a:t>Standardize M&amp;V process</a:t>
          </a:r>
        </a:p>
      </dgm:t>
    </dgm:pt>
    <dgm:pt modelId="{83871CE9-4ABF-4010-B35C-7648E7240A3E}" type="parTrans" cxnId="{88DBA3F6-779E-4F97-8BB0-AFAE5479F08E}">
      <dgm:prSet/>
      <dgm:spPr/>
      <dgm:t>
        <a:bodyPr/>
        <a:lstStyle/>
        <a:p>
          <a:endParaRPr lang="en-US"/>
        </a:p>
      </dgm:t>
    </dgm:pt>
    <dgm:pt modelId="{28556D0C-2137-4243-BF88-7F835F3EE3D0}" type="sibTrans" cxnId="{88DBA3F6-779E-4F97-8BB0-AFAE5479F08E}">
      <dgm:prSet/>
      <dgm:spPr/>
      <dgm:t>
        <a:bodyPr/>
        <a:lstStyle/>
        <a:p>
          <a:endParaRPr lang="en-US"/>
        </a:p>
      </dgm:t>
    </dgm:pt>
    <dgm:pt modelId="{4A88D571-2D83-4E95-8B32-4055E3745310}">
      <dgm:prSet/>
      <dgm:spPr/>
      <dgm:t>
        <a:bodyPr/>
        <a:lstStyle/>
        <a:p>
          <a:r>
            <a:rPr lang="en-US" dirty="0"/>
            <a:t>Check the VFD speed and pump flow rates prior to all tests so that they are running optimally for the tests/load</a:t>
          </a:r>
        </a:p>
      </dgm:t>
    </dgm:pt>
    <dgm:pt modelId="{59AF9B67-FA3B-47EC-875C-6BFD6F714552}" type="parTrans" cxnId="{172D8708-DCCF-4638-93ED-C49898CE6DFB}">
      <dgm:prSet/>
      <dgm:spPr/>
      <dgm:t>
        <a:bodyPr/>
        <a:lstStyle/>
        <a:p>
          <a:endParaRPr lang="en-US"/>
        </a:p>
      </dgm:t>
    </dgm:pt>
    <dgm:pt modelId="{9E1C4EF6-FF71-4CCE-B3BF-5A016B6E2A02}" type="sibTrans" cxnId="{172D8708-DCCF-4638-93ED-C49898CE6DFB}">
      <dgm:prSet/>
      <dgm:spPr/>
      <dgm:t>
        <a:bodyPr/>
        <a:lstStyle/>
        <a:p>
          <a:endParaRPr lang="en-US"/>
        </a:p>
      </dgm:t>
    </dgm:pt>
    <dgm:pt modelId="{A0C164B1-580B-4549-8FB3-8C2441F54604}" type="pres">
      <dgm:prSet presAssocID="{85C8916B-0A42-49D9-BA4E-32AEB46233A2}" presName="root" presStyleCnt="0">
        <dgm:presLayoutVars>
          <dgm:dir/>
          <dgm:resizeHandles val="exact"/>
        </dgm:presLayoutVars>
      </dgm:prSet>
      <dgm:spPr/>
    </dgm:pt>
    <dgm:pt modelId="{270AB52C-8361-4C08-85DC-88B5F17C04D6}" type="pres">
      <dgm:prSet presAssocID="{65603F01-DB47-44EA-8572-E01E8665CD13}" presName="compNode" presStyleCnt="0"/>
      <dgm:spPr/>
    </dgm:pt>
    <dgm:pt modelId="{0AB88827-127C-4130-973D-CC215F5C10DB}" type="pres">
      <dgm:prSet presAssocID="{65603F01-DB47-44EA-8572-E01E8665CD13}" presName="bgRect" presStyleLbl="bgShp" presStyleIdx="0" presStyleCnt="6"/>
      <dgm:spPr/>
    </dgm:pt>
    <dgm:pt modelId="{7248BA5D-8280-40AD-9A48-143DA25DAB2F}" type="pres">
      <dgm:prSet presAssocID="{65603F01-DB47-44EA-8572-E01E8665CD1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FD8708B5-2430-4522-A362-655F257A57E7}" type="pres">
      <dgm:prSet presAssocID="{65603F01-DB47-44EA-8572-E01E8665CD13}" presName="spaceRect" presStyleCnt="0"/>
      <dgm:spPr/>
    </dgm:pt>
    <dgm:pt modelId="{48C9759E-3A93-4AD0-B221-DF4CB1AC1E0B}" type="pres">
      <dgm:prSet presAssocID="{65603F01-DB47-44EA-8572-E01E8665CD13}" presName="parTx" presStyleLbl="revTx" presStyleIdx="0" presStyleCnt="6">
        <dgm:presLayoutVars>
          <dgm:chMax val="0"/>
          <dgm:chPref val="0"/>
        </dgm:presLayoutVars>
      </dgm:prSet>
      <dgm:spPr/>
    </dgm:pt>
    <dgm:pt modelId="{AF5620B6-8D6F-405E-833F-30306E044DFF}" type="pres">
      <dgm:prSet presAssocID="{08DE8D23-B8BB-4719-9E0C-57C4F07CF303}" presName="sibTrans" presStyleCnt="0"/>
      <dgm:spPr/>
    </dgm:pt>
    <dgm:pt modelId="{A1482B75-B2FC-48B0-A4B6-E9AEDF3CC517}" type="pres">
      <dgm:prSet presAssocID="{9FFB7895-7743-4B56-AD8E-9952CEA68E12}" presName="compNode" presStyleCnt="0"/>
      <dgm:spPr/>
    </dgm:pt>
    <dgm:pt modelId="{7E88D473-8B04-4B3B-90E7-63FE34D96C19}" type="pres">
      <dgm:prSet presAssocID="{9FFB7895-7743-4B56-AD8E-9952CEA68E12}" presName="bgRect" presStyleLbl="bgShp" presStyleIdx="1" presStyleCnt="6"/>
      <dgm:spPr/>
    </dgm:pt>
    <dgm:pt modelId="{0E8876E8-8AD6-4BD4-AC88-02603B139294}" type="pres">
      <dgm:prSet presAssocID="{9FFB7895-7743-4B56-AD8E-9952CEA68E1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D709A87-51CA-4A9C-9ABD-AA2726B6AC18}" type="pres">
      <dgm:prSet presAssocID="{9FFB7895-7743-4B56-AD8E-9952CEA68E12}" presName="spaceRect" presStyleCnt="0"/>
      <dgm:spPr/>
    </dgm:pt>
    <dgm:pt modelId="{3B474B08-7784-45BD-A01D-A8A8D6209925}" type="pres">
      <dgm:prSet presAssocID="{9FFB7895-7743-4B56-AD8E-9952CEA68E12}" presName="parTx" presStyleLbl="revTx" presStyleIdx="1" presStyleCnt="6">
        <dgm:presLayoutVars>
          <dgm:chMax val="0"/>
          <dgm:chPref val="0"/>
        </dgm:presLayoutVars>
      </dgm:prSet>
      <dgm:spPr/>
    </dgm:pt>
    <dgm:pt modelId="{3F3460F5-638E-4A9F-B418-2325241AE856}" type="pres">
      <dgm:prSet presAssocID="{CD80AA25-6D2F-4BF0-B394-F30D99E7DB3F}" presName="sibTrans" presStyleCnt="0"/>
      <dgm:spPr/>
    </dgm:pt>
    <dgm:pt modelId="{2DD8782F-35DE-4892-A689-A2948B8F6465}" type="pres">
      <dgm:prSet presAssocID="{6FD1F488-FC70-4A86-889E-3E145E1611BB}" presName="compNode" presStyleCnt="0"/>
      <dgm:spPr/>
    </dgm:pt>
    <dgm:pt modelId="{E70575BF-0BF7-4004-914E-091E89B2A9DE}" type="pres">
      <dgm:prSet presAssocID="{6FD1F488-FC70-4A86-889E-3E145E1611BB}" presName="bgRect" presStyleLbl="bgShp" presStyleIdx="2" presStyleCnt="6"/>
      <dgm:spPr/>
    </dgm:pt>
    <dgm:pt modelId="{CB87C882-6A4C-4B08-A3FF-828C68904F53}" type="pres">
      <dgm:prSet presAssocID="{6FD1F488-FC70-4A86-889E-3E145E1611B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7FC75625-9B12-40B9-97CB-70BE5BF9F120}" type="pres">
      <dgm:prSet presAssocID="{6FD1F488-FC70-4A86-889E-3E145E1611BB}" presName="spaceRect" presStyleCnt="0"/>
      <dgm:spPr/>
    </dgm:pt>
    <dgm:pt modelId="{4E951793-3705-418D-B4F5-EFD6612D84E7}" type="pres">
      <dgm:prSet presAssocID="{6FD1F488-FC70-4A86-889E-3E145E1611BB}" presName="parTx" presStyleLbl="revTx" presStyleIdx="2" presStyleCnt="6">
        <dgm:presLayoutVars>
          <dgm:chMax val="0"/>
          <dgm:chPref val="0"/>
        </dgm:presLayoutVars>
      </dgm:prSet>
      <dgm:spPr/>
    </dgm:pt>
    <dgm:pt modelId="{60F5EF21-932A-4855-9134-FB88EFE360BD}" type="pres">
      <dgm:prSet presAssocID="{8F6DFA74-E02D-46AA-A9F6-B7FCF0DD17F1}" presName="sibTrans" presStyleCnt="0"/>
      <dgm:spPr/>
    </dgm:pt>
    <dgm:pt modelId="{B3403CD2-5A7E-43BC-BCDE-724AEF1549B1}" type="pres">
      <dgm:prSet presAssocID="{E05F4FEA-7D1E-4B9C-9841-174FA3743DBE}" presName="compNode" presStyleCnt="0"/>
      <dgm:spPr/>
    </dgm:pt>
    <dgm:pt modelId="{A2D7D517-707B-4A46-9AFD-F865FEA12D29}" type="pres">
      <dgm:prSet presAssocID="{E05F4FEA-7D1E-4B9C-9841-174FA3743DBE}" presName="bgRect" presStyleLbl="bgShp" presStyleIdx="3" presStyleCnt="6"/>
      <dgm:spPr/>
    </dgm:pt>
    <dgm:pt modelId="{C5908756-78B0-49D0-8CF5-A016696E7B9F}" type="pres">
      <dgm:prSet presAssocID="{E05F4FEA-7D1E-4B9C-9841-174FA3743DB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A4792139-735F-4030-B231-2E45A39A1CB8}" type="pres">
      <dgm:prSet presAssocID="{E05F4FEA-7D1E-4B9C-9841-174FA3743DBE}" presName="spaceRect" presStyleCnt="0"/>
      <dgm:spPr/>
    </dgm:pt>
    <dgm:pt modelId="{78F72B25-F386-490B-B4AA-B30030EC60FB}" type="pres">
      <dgm:prSet presAssocID="{E05F4FEA-7D1E-4B9C-9841-174FA3743DBE}" presName="parTx" presStyleLbl="revTx" presStyleIdx="3" presStyleCnt="6">
        <dgm:presLayoutVars>
          <dgm:chMax val="0"/>
          <dgm:chPref val="0"/>
        </dgm:presLayoutVars>
      </dgm:prSet>
      <dgm:spPr/>
    </dgm:pt>
    <dgm:pt modelId="{91803564-99D5-44FE-9600-72AF5CB1D86E}" type="pres">
      <dgm:prSet presAssocID="{6EB6B36E-EB94-40E5-8276-4F4BFBA299EB}" presName="sibTrans" presStyleCnt="0"/>
      <dgm:spPr/>
    </dgm:pt>
    <dgm:pt modelId="{9F26ABF8-A8EB-405A-8781-4DF6DC4CDB63}" type="pres">
      <dgm:prSet presAssocID="{3D396542-F89E-4D14-BFDA-38C720355BAC}" presName="compNode" presStyleCnt="0"/>
      <dgm:spPr/>
    </dgm:pt>
    <dgm:pt modelId="{39B11A54-4AF3-4136-96E5-B25C032284EA}" type="pres">
      <dgm:prSet presAssocID="{3D396542-F89E-4D14-BFDA-38C720355BAC}" presName="bgRect" presStyleLbl="bgShp" presStyleIdx="4" presStyleCnt="6"/>
      <dgm:spPr/>
    </dgm:pt>
    <dgm:pt modelId="{CC922B00-8843-4138-9955-5422AE54BAEE}" type="pres">
      <dgm:prSet presAssocID="{3D396542-F89E-4D14-BFDA-38C720355BA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2EA35E04-65F7-4498-AC27-666F2863DEDD}" type="pres">
      <dgm:prSet presAssocID="{3D396542-F89E-4D14-BFDA-38C720355BAC}" presName="spaceRect" presStyleCnt="0"/>
      <dgm:spPr/>
    </dgm:pt>
    <dgm:pt modelId="{39781751-4F93-41FE-BED7-FE0A88A83278}" type="pres">
      <dgm:prSet presAssocID="{3D396542-F89E-4D14-BFDA-38C720355BAC}" presName="parTx" presStyleLbl="revTx" presStyleIdx="4" presStyleCnt="6">
        <dgm:presLayoutVars>
          <dgm:chMax val="0"/>
          <dgm:chPref val="0"/>
        </dgm:presLayoutVars>
      </dgm:prSet>
      <dgm:spPr/>
    </dgm:pt>
    <dgm:pt modelId="{D6C63862-7227-48C4-A0EA-189D81F0ABFB}" type="pres">
      <dgm:prSet presAssocID="{28556D0C-2137-4243-BF88-7F835F3EE3D0}" presName="sibTrans" presStyleCnt="0"/>
      <dgm:spPr/>
    </dgm:pt>
    <dgm:pt modelId="{F267A079-F455-46FD-B715-90682F249377}" type="pres">
      <dgm:prSet presAssocID="{4A88D571-2D83-4E95-8B32-4055E3745310}" presName="compNode" presStyleCnt="0"/>
      <dgm:spPr/>
    </dgm:pt>
    <dgm:pt modelId="{B65F933B-6E56-4B42-B8F4-012A7545D276}" type="pres">
      <dgm:prSet presAssocID="{4A88D571-2D83-4E95-8B32-4055E3745310}" presName="bgRect" presStyleLbl="bgShp" presStyleIdx="5" presStyleCnt="6"/>
      <dgm:spPr/>
    </dgm:pt>
    <dgm:pt modelId="{E2469F17-575C-4475-93D5-F97BC65633B0}" type="pres">
      <dgm:prSet presAssocID="{4A88D571-2D83-4E95-8B32-4055E374531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58A312F-4FF4-40FB-B170-3A9B03963794}" type="pres">
      <dgm:prSet presAssocID="{4A88D571-2D83-4E95-8B32-4055E3745310}" presName="spaceRect" presStyleCnt="0"/>
      <dgm:spPr/>
    </dgm:pt>
    <dgm:pt modelId="{968AEBDA-4A51-4BF0-8D3F-E2ED9FA71E74}" type="pres">
      <dgm:prSet presAssocID="{4A88D571-2D83-4E95-8B32-4055E374531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72D8708-DCCF-4638-93ED-C49898CE6DFB}" srcId="{85C8916B-0A42-49D9-BA4E-32AEB46233A2}" destId="{4A88D571-2D83-4E95-8B32-4055E3745310}" srcOrd="5" destOrd="0" parTransId="{59AF9B67-FA3B-47EC-875C-6BFD6F714552}" sibTransId="{9E1C4EF6-FF71-4CCE-B3BF-5A016B6E2A02}"/>
    <dgm:cxn modelId="{9A8C7F0E-2D4E-4EEE-B82E-F2C6F56DECFF}" srcId="{85C8916B-0A42-49D9-BA4E-32AEB46233A2}" destId="{65603F01-DB47-44EA-8572-E01E8665CD13}" srcOrd="0" destOrd="0" parTransId="{40A218AC-B28F-41AF-9B70-561A79E9B3C4}" sibTransId="{08DE8D23-B8BB-4719-9E0C-57C4F07CF303}"/>
    <dgm:cxn modelId="{AE7FC112-435F-458E-8883-D17EF787DD69}" type="presOf" srcId="{6FD1F488-FC70-4A86-889E-3E145E1611BB}" destId="{4E951793-3705-418D-B4F5-EFD6612D84E7}" srcOrd="0" destOrd="0" presId="urn:microsoft.com/office/officeart/2018/2/layout/IconVerticalSolidList"/>
    <dgm:cxn modelId="{5137AA1D-64C4-4629-8645-57740E01A79D}" type="presOf" srcId="{4A88D571-2D83-4E95-8B32-4055E3745310}" destId="{968AEBDA-4A51-4BF0-8D3F-E2ED9FA71E74}" srcOrd="0" destOrd="0" presId="urn:microsoft.com/office/officeart/2018/2/layout/IconVerticalSolidList"/>
    <dgm:cxn modelId="{63073250-0DDB-44AB-83CD-6BA51A11F9F4}" type="presOf" srcId="{3D396542-F89E-4D14-BFDA-38C720355BAC}" destId="{39781751-4F93-41FE-BED7-FE0A88A83278}" srcOrd="0" destOrd="0" presId="urn:microsoft.com/office/officeart/2018/2/layout/IconVerticalSolidList"/>
    <dgm:cxn modelId="{3F679480-DF78-45BC-8713-9F1375B44F42}" srcId="{85C8916B-0A42-49D9-BA4E-32AEB46233A2}" destId="{6FD1F488-FC70-4A86-889E-3E145E1611BB}" srcOrd="2" destOrd="0" parTransId="{5253C0AB-1EFB-47EB-8A2B-68D8A61E3B6D}" sibTransId="{8F6DFA74-E02D-46AA-A9F6-B7FCF0DD17F1}"/>
    <dgm:cxn modelId="{D6DFF18B-A7BB-4668-9F74-43A77F3D30FE}" type="presOf" srcId="{9FFB7895-7743-4B56-AD8E-9952CEA68E12}" destId="{3B474B08-7784-45BD-A01D-A8A8D6209925}" srcOrd="0" destOrd="0" presId="urn:microsoft.com/office/officeart/2018/2/layout/IconVerticalSolidList"/>
    <dgm:cxn modelId="{CB4B528F-583E-44DD-BF7F-7DE5CA872430}" type="presOf" srcId="{E05F4FEA-7D1E-4B9C-9841-174FA3743DBE}" destId="{78F72B25-F386-490B-B4AA-B30030EC60FB}" srcOrd="0" destOrd="0" presId="urn:microsoft.com/office/officeart/2018/2/layout/IconVerticalSolidList"/>
    <dgm:cxn modelId="{E8C64BC5-6D6F-4E85-BE20-656E23CDB221}" type="presOf" srcId="{85C8916B-0A42-49D9-BA4E-32AEB46233A2}" destId="{A0C164B1-580B-4549-8FB3-8C2441F54604}" srcOrd="0" destOrd="0" presId="urn:microsoft.com/office/officeart/2018/2/layout/IconVerticalSolidList"/>
    <dgm:cxn modelId="{36E1AAD0-A72B-4F56-AF6F-4E272BA79E1E}" type="presOf" srcId="{65603F01-DB47-44EA-8572-E01E8665CD13}" destId="{48C9759E-3A93-4AD0-B221-DF4CB1AC1E0B}" srcOrd="0" destOrd="0" presId="urn:microsoft.com/office/officeart/2018/2/layout/IconVerticalSolidList"/>
    <dgm:cxn modelId="{0AD0B9E8-FA8D-42F0-8789-509D5E05076F}" srcId="{85C8916B-0A42-49D9-BA4E-32AEB46233A2}" destId="{9FFB7895-7743-4B56-AD8E-9952CEA68E12}" srcOrd="1" destOrd="0" parTransId="{D3D091C4-B1BC-46B5-A6E2-C52257715444}" sibTransId="{CD80AA25-6D2F-4BF0-B394-F30D99E7DB3F}"/>
    <dgm:cxn modelId="{88DBA3F6-779E-4F97-8BB0-AFAE5479F08E}" srcId="{85C8916B-0A42-49D9-BA4E-32AEB46233A2}" destId="{3D396542-F89E-4D14-BFDA-38C720355BAC}" srcOrd="4" destOrd="0" parTransId="{83871CE9-4ABF-4010-B35C-7648E7240A3E}" sibTransId="{28556D0C-2137-4243-BF88-7F835F3EE3D0}"/>
    <dgm:cxn modelId="{7D24B5FB-B541-4CBF-A429-B3BC5EDE67CE}" srcId="{85C8916B-0A42-49D9-BA4E-32AEB46233A2}" destId="{E05F4FEA-7D1E-4B9C-9841-174FA3743DBE}" srcOrd="3" destOrd="0" parTransId="{2A001BDE-8E5A-4C81-8329-06D56C8E39DA}" sibTransId="{6EB6B36E-EB94-40E5-8276-4F4BFBA299EB}"/>
    <dgm:cxn modelId="{B136332F-6BA6-41A2-9460-17431C88B360}" type="presParOf" srcId="{A0C164B1-580B-4549-8FB3-8C2441F54604}" destId="{270AB52C-8361-4C08-85DC-88B5F17C04D6}" srcOrd="0" destOrd="0" presId="urn:microsoft.com/office/officeart/2018/2/layout/IconVerticalSolidList"/>
    <dgm:cxn modelId="{D69A7BCC-ACE5-4518-A990-7F54A6AEEBA1}" type="presParOf" srcId="{270AB52C-8361-4C08-85DC-88B5F17C04D6}" destId="{0AB88827-127C-4130-973D-CC215F5C10DB}" srcOrd="0" destOrd="0" presId="urn:microsoft.com/office/officeart/2018/2/layout/IconVerticalSolidList"/>
    <dgm:cxn modelId="{5149BF0F-4BA5-4CD4-AD9F-ACFB26C59A85}" type="presParOf" srcId="{270AB52C-8361-4C08-85DC-88B5F17C04D6}" destId="{7248BA5D-8280-40AD-9A48-143DA25DAB2F}" srcOrd="1" destOrd="0" presId="urn:microsoft.com/office/officeart/2018/2/layout/IconVerticalSolidList"/>
    <dgm:cxn modelId="{00B26AFE-32ED-43F4-BCF7-EBD9B4FC2CDF}" type="presParOf" srcId="{270AB52C-8361-4C08-85DC-88B5F17C04D6}" destId="{FD8708B5-2430-4522-A362-655F257A57E7}" srcOrd="2" destOrd="0" presId="urn:microsoft.com/office/officeart/2018/2/layout/IconVerticalSolidList"/>
    <dgm:cxn modelId="{C4D4978D-31DB-4381-8C2F-212B02D94845}" type="presParOf" srcId="{270AB52C-8361-4C08-85DC-88B5F17C04D6}" destId="{48C9759E-3A93-4AD0-B221-DF4CB1AC1E0B}" srcOrd="3" destOrd="0" presId="urn:microsoft.com/office/officeart/2018/2/layout/IconVerticalSolidList"/>
    <dgm:cxn modelId="{2ABA9A8B-3AC9-4D26-9506-ABF2B626C683}" type="presParOf" srcId="{A0C164B1-580B-4549-8FB3-8C2441F54604}" destId="{AF5620B6-8D6F-405E-833F-30306E044DFF}" srcOrd="1" destOrd="0" presId="urn:microsoft.com/office/officeart/2018/2/layout/IconVerticalSolidList"/>
    <dgm:cxn modelId="{7D910250-B682-4F39-B167-84BA3A690628}" type="presParOf" srcId="{A0C164B1-580B-4549-8FB3-8C2441F54604}" destId="{A1482B75-B2FC-48B0-A4B6-E9AEDF3CC517}" srcOrd="2" destOrd="0" presId="urn:microsoft.com/office/officeart/2018/2/layout/IconVerticalSolidList"/>
    <dgm:cxn modelId="{232F0883-57F2-43E0-8123-97D258CB089E}" type="presParOf" srcId="{A1482B75-B2FC-48B0-A4B6-E9AEDF3CC517}" destId="{7E88D473-8B04-4B3B-90E7-63FE34D96C19}" srcOrd="0" destOrd="0" presId="urn:microsoft.com/office/officeart/2018/2/layout/IconVerticalSolidList"/>
    <dgm:cxn modelId="{40997BA2-9DDE-41F5-9A6B-B221CD8D3283}" type="presParOf" srcId="{A1482B75-B2FC-48B0-A4B6-E9AEDF3CC517}" destId="{0E8876E8-8AD6-4BD4-AC88-02603B139294}" srcOrd="1" destOrd="0" presId="urn:microsoft.com/office/officeart/2018/2/layout/IconVerticalSolidList"/>
    <dgm:cxn modelId="{FB99903D-6C6B-46F9-A466-DE0DF6696745}" type="presParOf" srcId="{A1482B75-B2FC-48B0-A4B6-E9AEDF3CC517}" destId="{ED709A87-51CA-4A9C-9ABD-AA2726B6AC18}" srcOrd="2" destOrd="0" presId="urn:microsoft.com/office/officeart/2018/2/layout/IconVerticalSolidList"/>
    <dgm:cxn modelId="{3567028B-3D7D-4C4C-8418-D893B47854DA}" type="presParOf" srcId="{A1482B75-B2FC-48B0-A4B6-E9AEDF3CC517}" destId="{3B474B08-7784-45BD-A01D-A8A8D6209925}" srcOrd="3" destOrd="0" presId="urn:microsoft.com/office/officeart/2018/2/layout/IconVerticalSolidList"/>
    <dgm:cxn modelId="{46B18A27-CDD4-4C2F-828F-C74F89417678}" type="presParOf" srcId="{A0C164B1-580B-4549-8FB3-8C2441F54604}" destId="{3F3460F5-638E-4A9F-B418-2325241AE856}" srcOrd="3" destOrd="0" presId="urn:microsoft.com/office/officeart/2018/2/layout/IconVerticalSolidList"/>
    <dgm:cxn modelId="{819BD1E7-5FEB-4A18-8D67-C03E437631EE}" type="presParOf" srcId="{A0C164B1-580B-4549-8FB3-8C2441F54604}" destId="{2DD8782F-35DE-4892-A689-A2948B8F6465}" srcOrd="4" destOrd="0" presId="urn:microsoft.com/office/officeart/2018/2/layout/IconVerticalSolidList"/>
    <dgm:cxn modelId="{C3B52869-5381-41BE-85BD-45F6D9B1CB2A}" type="presParOf" srcId="{2DD8782F-35DE-4892-A689-A2948B8F6465}" destId="{E70575BF-0BF7-4004-914E-091E89B2A9DE}" srcOrd="0" destOrd="0" presId="urn:microsoft.com/office/officeart/2018/2/layout/IconVerticalSolidList"/>
    <dgm:cxn modelId="{B0DB3E81-2ED9-403D-A73C-CA088177149D}" type="presParOf" srcId="{2DD8782F-35DE-4892-A689-A2948B8F6465}" destId="{CB87C882-6A4C-4B08-A3FF-828C68904F53}" srcOrd="1" destOrd="0" presId="urn:microsoft.com/office/officeart/2018/2/layout/IconVerticalSolidList"/>
    <dgm:cxn modelId="{8914E048-0792-42FD-B98F-EB2E048B5F5C}" type="presParOf" srcId="{2DD8782F-35DE-4892-A689-A2948B8F6465}" destId="{7FC75625-9B12-40B9-97CB-70BE5BF9F120}" srcOrd="2" destOrd="0" presId="urn:microsoft.com/office/officeart/2018/2/layout/IconVerticalSolidList"/>
    <dgm:cxn modelId="{68E43C81-C99F-4553-ABFE-06BC4EA9FC0D}" type="presParOf" srcId="{2DD8782F-35DE-4892-A689-A2948B8F6465}" destId="{4E951793-3705-418D-B4F5-EFD6612D84E7}" srcOrd="3" destOrd="0" presId="urn:microsoft.com/office/officeart/2018/2/layout/IconVerticalSolidList"/>
    <dgm:cxn modelId="{2F2D88CB-180D-4A4C-B640-268848943518}" type="presParOf" srcId="{A0C164B1-580B-4549-8FB3-8C2441F54604}" destId="{60F5EF21-932A-4855-9134-FB88EFE360BD}" srcOrd="5" destOrd="0" presId="urn:microsoft.com/office/officeart/2018/2/layout/IconVerticalSolidList"/>
    <dgm:cxn modelId="{88467773-345B-422E-B1EC-A07895A41964}" type="presParOf" srcId="{A0C164B1-580B-4549-8FB3-8C2441F54604}" destId="{B3403CD2-5A7E-43BC-BCDE-724AEF1549B1}" srcOrd="6" destOrd="0" presId="urn:microsoft.com/office/officeart/2018/2/layout/IconVerticalSolidList"/>
    <dgm:cxn modelId="{E4CB6B67-C61B-461F-9F60-71E5DCC729A0}" type="presParOf" srcId="{B3403CD2-5A7E-43BC-BCDE-724AEF1549B1}" destId="{A2D7D517-707B-4A46-9AFD-F865FEA12D29}" srcOrd="0" destOrd="0" presId="urn:microsoft.com/office/officeart/2018/2/layout/IconVerticalSolidList"/>
    <dgm:cxn modelId="{041E40D8-15CF-4C59-B652-C9B7D5C4D85C}" type="presParOf" srcId="{B3403CD2-5A7E-43BC-BCDE-724AEF1549B1}" destId="{C5908756-78B0-49D0-8CF5-A016696E7B9F}" srcOrd="1" destOrd="0" presId="urn:microsoft.com/office/officeart/2018/2/layout/IconVerticalSolidList"/>
    <dgm:cxn modelId="{74AA15DB-14F1-42FC-8FDA-ACF9E9839E84}" type="presParOf" srcId="{B3403CD2-5A7E-43BC-BCDE-724AEF1549B1}" destId="{A4792139-735F-4030-B231-2E45A39A1CB8}" srcOrd="2" destOrd="0" presId="urn:microsoft.com/office/officeart/2018/2/layout/IconVerticalSolidList"/>
    <dgm:cxn modelId="{B1A18922-C7D8-42D9-B68F-2EAB2BAE8942}" type="presParOf" srcId="{B3403CD2-5A7E-43BC-BCDE-724AEF1549B1}" destId="{78F72B25-F386-490B-B4AA-B30030EC60FB}" srcOrd="3" destOrd="0" presId="urn:microsoft.com/office/officeart/2018/2/layout/IconVerticalSolidList"/>
    <dgm:cxn modelId="{B8B6164A-5463-442A-BB49-820AD67BFE5C}" type="presParOf" srcId="{A0C164B1-580B-4549-8FB3-8C2441F54604}" destId="{91803564-99D5-44FE-9600-72AF5CB1D86E}" srcOrd="7" destOrd="0" presId="urn:microsoft.com/office/officeart/2018/2/layout/IconVerticalSolidList"/>
    <dgm:cxn modelId="{A1465788-6B5E-410F-8246-38EE5813F399}" type="presParOf" srcId="{A0C164B1-580B-4549-8FB3-8C2441F54604}" destId="{9F26ABF8-A8EB-405A-8781-4DF6DC4CDB63}" srcOrd="8" destOrd="0" presId="urn:microsoft.com/office/officeart/2018/2/layout/IconVerticalSolidList"/>
    <dgm:cxn modelId="{1A9FDD96-ED16-480E-A937-77D8A719EAFE}" type="presParOf" srcId="{9F26ABF8-A8EB-405A-8781-4DF6DC4CDB63}" destId="{39B11A54-4AF3-4136-96E5-B25C032284EA}" srcOrd="0" destOrd="0" presId="urn:microsoft.com/office/officeart/2018/2/layout/IconVerticalSolidList"/>
    <dgm:cxn modelId="{F834ED31-0E98-40F9-98E4-1058320C6CCF}" type="presParOf" srcId="{9F26ABF8-A8EB-405A-8781-4DF6DC4CDB63}" destId="{CC922B00-8843-4138-9955-5422AE54BAEE}" srcOrd="1" destOrd="0" presId="urn:microsoft.com/office/officeart/2018/2/layout/IconVerticalSolidList"/>
    <dgm:cxn modelId="{C9BF644A-CE59-4227-BD15-086923DE096A}" type="presParOf" srcId="{9F26ABF8-A8EB-405A-8781-4DF6DC4CDB63}" destId="{2EA35E04-65F7-4498-AC27-666F2863DEDD}" srcOrd="2" destOrd="0" presId="urn:microsoft.com/office/officeart/2018/2/layout/IconVerticalSolidList"/>
    <dgm:cxn modelId="{5E2CBD31-FB6A-48F6-99B1-007AE5B8A286}" type="presParOf" srcId="{9F26ABF8-A8EB-405A-8781-4DF6DC4CDB63}" destId="{39781751-4F93-41FE-BED7-FE0A88A83278}" srcOrd="3" destOrd="0" presId="urn:microsoft.com/office/officeart/2018/2/layout/IconVerticalSolidList"/>
    <dgm:cxn modelId="{0490C2F9-F6FD-4AA2-9AFF-1048F47A0915}" type="presParOf" srcId="{A0C164B1-580B-4549-8FB3-8C2441F54604}" destId="{D6C63862-7227-48C4-A0EA-189D81F0ABFB}" srcOrd="9" destOrd="0" presId="urn:microsoft.com/office/officeart/2018/2/layout/IconVerticalSolidList"/>
    <dgm:cxn modelId="{39242685-9AF9-476F-AD66-76888EE50224}" type="presParOf" srcId="{A0C164B1-580B-4549-8FB3-8C2441F54604}" destId="{F267A079-F455-46FD-B715-90682F249377}" srcOrd="10" destOrd="0" presId="urn:microsoft.com/office/officeart/2018/2/layout/IconVerticalSolidList"/>
    <dgm:cxn modelId="{FF19AF39-19C2-4B5E-ABE5-3D15E717FEA2}" type="presParOf" srcId="{F267A079-F455-46FD-B715-90682F249377}" destId="{B65F933B-6E56-4B42-B8F4-012A7545D276}" srcOrd="0" destOrd="0" presId="urn:microsoft.com/office/officeart/2018/2/layout/IconVerticalSolidList"/>
    <dgm:cxn modelId="{0D8B4A64-8BAA-4090-A7B7-0D86F119A380}" type="presParOf" srcId="{F267A079-F455-46FD-B715-90682F249377}" destId="{E2469F17-575C-4475-93D5-F97BC65633B0}" srcOrd="1" destOrd="0" presId="urn:microsoft.com/office/officeart/2018/2/layout/IconVerticalSolidList"/>
    <dgm:cxn modelId="{CC674138-7194-4C98-9F33-ECB7551E72E2}" type="presParOf" srcId="{F267A079-F455-46FD-B715-90682F249377}" destId="{B58A312F-4FF4-40FB-B170-3A9B03963794}" srcOrd="2" destOrd="0" presId="urn:microsoft.com/office/officeart/2018/2/layout/IconVerticalSolidList"/>
    <dgm:cxn modelId="{F8C2932E-4D5A-4B93-847E-4EBDAD0479C7}" type="presParOf" srcId="{F267A079-F455-46FD-B715-90682F249377}" destId="{968AEBDA-4A51-4BF0-8D3F-E2ED9FA71E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7CF78-1AE8-4871-8262-1DD2530A7B61}">
      <dsp:nvSpPr>
        <dsp:cNvPr id="0" name=""/>
        <dsp:cNvSpPr/>
      </dsp:nvSpPr>
      <dsp:spPr>
        <a:xfrm>
          <a:off x="0" y="3288"/>
          <a:ext cx="4494998" cy="700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D6427-24C5-4F96-950A-F4F92775C5D0}">
      <dsp:nvSpPr>
        <dsp:cNvPr id="0" name=""/>
        <dsp:cNvSpPr/>
      </dsp:nvSpPr>
      <dsp:spPr>
        <a:xfrm>
          <a:off x="211894" y="160896"/>
          <a:ext cx="385262" cy="3852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D5AEF-C56B-41F9-9DD9-B41EE70C2435}">
      <dsp:nvSpPr>
        <dsp:cNvPr id="0" name=""/>
        <dsp:cNvSpPr/>
      </dsp:nvSpPr>
      <dsp:spPr>
        <a:xfrm>
          <a:off x="809052" y="3288"/>
          <a:ext cx="3685945" cy="700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34" tIns="74134" rIns="74134" bIns="7413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Latent heat from combustion is lost in flue gas</a:t>
          </a:r>
        </a:p>
      </dsp:txBody>
      <dsp:txXfrm>
        <a:off x="809052" y="3288"/>
        <a:ext cx="3685945" cy="700477"/>
      </dsp:txXfrm>
    </dsp:sp>
    <dsp:sp modelId="{B0491764-F8E3-4E3A-A492-C5A0A24D59B6}">
      <dsp:nvSpPr>
        <dsp:cNvPr id="0" name=""/>
        <dsp:cNvSpPr/>
      </dsp:nvSpPr>
      <dsp:spPr>
        <a:xfrm>
          <a:off x="0" y="878886"/>
          <a:ext cx="4494998" cy="700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DD052-282F-402A-9935-AA0C19564AB5}">
      <dsp:nvSpPr>
        <dsp:cNvPr id="0" name=""/>
        <dsp:cNvSpPr/>
      </dsp:nvSpPr>
      <dsp:spPr>
        <a:xfrm>
          <a:off x="211894" y="1036493"/>
          <a:ext cx="385262" cy="3852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11EC3-13E4-4481-8495-C2CE8D456231}">
      <dsp:nvSpPr>
        <dsp:cNvPr id="0" name=""/>
        <dsp:cNvSpPr/>
      </dsp:nvSpPr>
      <dsp:spPr>
        <a:xfrm>
          <a:off x="809052" y="878886"/>
          <a:ext cx="3685945" cy="700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34" tIns="74134" rIns="74134" bIns="7413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Combustion efficiency of 80 to 87% for natural gas boiler</a:t>
          </a:r>
        </a:p>
      </dsp:txBody>
      <dsp:txXfrm>
        <a:off x="809052" y="878886"/>
        <a:ext cx="3685945" cy="700477"/>
      </dsp:txXfrm>
    </dsp:sp>
    <dsp:sp modelId="{4C77B954-CBEC-41FC-971A-D40BB1039007}">
      <dsp:nvSpPr>
        <dsp:cNvPr id="0" name=""/>
        <dsp:cNvSpPr/>
      </dsp:nvSpPr>
      <dsp:spPr>
        <a:xfrm>
          <a:off x="0" y="1754483"/>
          <a:ext cx="4494998" cy="700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A5EB2-34A5-48D4-9993-B2D63D9E748B}">
      <dsp:nvSpPr>
        <dsp:cNvPr id="0" name=""/>
        <dsp:cNvSpPr/>
      </dsp:nvSpPr>
      <dsp:spPr>
        <a:xfrm>
          <a:off x="211894" y="1912091"/>
          <a:ext cx="385262" cy="3852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A5FB0-8400-426A-90B6-5AD6635FC87E}">
      <dsp:nvSpPr>
        <dsp:cNvPr id="0" name=""/>
        <dsp:cNvSpPr/>
      </dsp:nvSpPr>
      <dsp:spPr>
        <a:xfrm>
          <a:off x="809052" y="1754483"/>
          <a:ext cx="3685945" cy="700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34" tIns="74134" rIns="74134" bIns="7413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Hot water return temperature of at least 140 ˚F to prevent damage caused by condensation</a:t>
          </a:r>
        </a:p>
      </dsp:txBody>
      <dsp:txXfrm>
        <a:off x="809052" y="1754483"/>
        <a:ext cx="3685945" cy="700477"/>
      </dsp:txXfrm>
    </dsp:sp>
    <dsp:sp modelId="{4ED09F9C-EFD5-4E7B-B780-44E9ED52184E}">
      <dsp:nvSpPr>
        <dsp:cNvPr id="0" name=""/>
        <dsp:cNvSpPr/>
      </dsp:nvSpPr>
      <dsp:spPr>
        <a:xfrm>
          <a:off x="0" y="2630080"/>
          <a:ext cx="4494998" cy="700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680F8-53FE-446D-AF69-588D7EF2D288}">
      <dsp:nvSpPr>
        <dsp:cNvPr id="0" name=""/>
        <dsp:cNvSpPr/>
      </dsp:nvSpPr>
      <dsp:spPr>
        <a:xfrm>
          <a:off x="211894" y="2787688"/>
          <a:ext cx="385262" cy="3852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10C7B-B714-418A-9D31-237D8C21A5E7}">
      <dsp:nvSpPr>
        <dsp:cNvPr id="0" name=""/>
        <dsp:cNvSpPr/>
      </dsp:nvSpPr>
      <dsp:spPr>
        <a:xfrm>
          <a:off x="809052" y="2630080"/>
          <a:ext cx="3685945" cy="700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34" tIns="74134" rIns="74134" bIns="7413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Hot water return temperature have less impact on efficiency</a:t>
          </a:r>
        </a:p>
      </dsp:txBody>
      <dsp:txXfrm>
        <a:off x="809052" y="2630080"/>
        <a:ext cx="3685945" cy="700477"/>
      </dsp:txXfrm>
    </dsp:sp>
    <dsp:sp modelId="{C6D96C6D-9A05-4F0F-8EBA-45E98B3FDC5A}">
      <dsp:nvSpPr>
        <dsp:cNvPr id="0" name=""/>
        <dsp:cNvSpPr/>
      </dsp:nvSpPr>
      <dsp:spPr>
        <a:xfrm>
          <a:off x="0" y="3505678"/>
          <a:ext cx="4494998" cy="700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E8EDE-1411-4E2D-9576-0351B34B83A0}">
      <dsp:nvSpPr>
        <dsp:cNvPr id="0" name=""/>
        <dsp:cNvSpPr/>
      </dsp:nvSpPr>
      <dsp:spPr>
        <a:xfrm>
          <a:off x="211894" y="3663285"/>
          <a:ext cx="385262" cy="3852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E938C-C518-4FDD-9882-2CBB68DA4582}">
      <dsp:nvSpPr>
        <dsp:cNvPr id="0" name=""/>
        <dsp:cNvSpPr/>
      </dsp:nvSpPr>
      <dsp:spPr>
        <a:xfrm>
          <a:off x="809052" y="3505678"/>
          <a:ext cx="3685945" cy="700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34" tIns="74134" rIns="74134" bIns="7413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Category I combustion appliance</a:t>
          </a:r>
        </a:p>
      </dsp:txBody>
      <dsp:txXfrm>
        <a:off x="809052" y="3505678"/>
        <a:ext cx="3685945" cy="700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7CF78-1AE8-4871-8262-1DD2530A7B61}">
      <dsp:nvSpPr>
        <dsp:cNvPr id="0" name=""/>
        <dsp:cNvSpPr/>
      </dsp:nvSpPr>
      <dsp:spPr>
        <a:xfrm>
          <a:off x="0" y="3288"/>
          <a:ext cx="4494998" cy="700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D6427-24C5-4F96-950A-F4F92775C5D0}">
      <dsp:nvSpPr>
        <dsp:cNvPr id="0" name=""/>
        <dsp:cNvSpPr/>
      </dsp:nvSpPr>
      <dsp:spPr>
        <a:xfrm>
          <a:off x="211894" y="160896"/>
          <a:ext cx="385262" cy="3852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D5AEF-C56B-41F9-9DD9-B41EE70C2435}">
      <dsp:nvSpPr>
        <dsp:cNvPr id="0" name=""/>
        <dsp:cNvSpPr/>
      </dsp:nvSpPr>
      <dsp:spPr>
        <a:xfrm>
          <a:off x="809052" y="3288"/>
          <a:ext cx="3685945" cy="700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34" tIns="74134" rIns="74134" bIns="741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Latent heat from combustion is partially recovered in condensing mode</a:t>
          </a:r>
          <a:endParaRPr lang="en-US" sz="1400" kern="1200" dirty="0"/>
        </a:p>
      </dsp:txBody>
      <dsp:txXfrm>
        <a:off x="809052" y="3288"/>
        <a:ext cx="3685945" cy="700477"/>
      </dsp:txXfrm>
    </dsp:sp>
    <dsp:sp modelId="{B0491764-F8E3-4E3A-A492-C5A0A24D59B6}">
      <dsp:nvSpPr>
        <dsp:cNvPr id="0" name=""/>
        <dsp:cNvSpPr/>
      </dsp:nvSpPr>
      <dsp:spPr>
        <a:xfrm>
          <a:off x="0" y="878886"/>
          <a:ext cx="4494998" cy="700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DD052-282F-402A-9935-AA0C19564AB5}">
      <dsp:nvSpPr>
        <dsp:cNvPr id="0" name=""/>
        <dsp:cNvSpPr/>
      </dsp:nvSpPr>
      <dsp:spPr>
        <a:xfrm>
          <a:off x="211894" y="1036493"/>
          <a:ext cx="385262" cy="3852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11EC3-13E4-4481-8495-C2CE8D456231}">
      <dsp:nvSpPr>
        <dsp:cNvPr id="0" name=""/>
        <dsp:cNvSpPr/>
      </dsp:nvSpPr>
      <dsp:spPr>
        <a:xfrm>
          <a:off x="809052" y="878886"/>
          <a:ext cx="3685945" cy="700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34" tIns="74134" rIns="74134" bIns="741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Combustion efficiency of 90 to 99% in condensing mode</a:t>
          </a:r>
          <a:endParaRPr lang="en-US" sz="1400" kern="1200" dirty="0"/>
        </a:p>
      </dsp:txBody>
      <dsp:txXfrm>
        <a:off x="809052" y="878886"/>
        <a:ext cx="3685945" cy="700477"/>
      </dsp:txXfrm>
    </dsp:sp>
    <dsp:sp modelId="{4C77B954-CBEC-41FC-971A-D40BB1039007}">
      <dsp:nvSpPr>
        <dsp:cNvPr id="0" name=""/>
        <dsp:cNvSpPr/>
      </dsp:nvSpPr>
      <dsp:spPr>
        <a:xfrm>
          <a:off x="0" y="1754483"/>
          <a:ext cx="4494998" cy="700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A5EB2-34A5-48D4-9993-B2D63D9E748B}">
      <dsp:nvSpPr>
        <dsp:cNvPr id="0" name=""/>
        <dsp:cNvSpPr/>
      </dsp:nvSpPr>
      <dsp:spPr>
        <a:xfrm>
          <a:off x="211894" y="1912091"/>
          <a:ext cx="385262" cy="3852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A5FB0-8400-426A-90B6-5AD6635FC87E}">
      <dsp:nvSpPr>
        <dsp:cNvPr id="0" name=""/>
        <dsp:cNvSpPr/>
      </dsp:nvSpPr>
      <dsp:spPr>
        <a:xfrm>
          <a:off x="809052" y="1754483"/>
          <a:ext cx="3685945" cy="700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34" tIns="74134" rIns="74134" bIns="741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Constructed to withstand corrosion caused by condensation</a:t>
          </a:r>
          <a:endParaRPr lang="en-US" sz="1400" kern="1200" dirty="0"/>
        </a:p>
      </dsp:txBody>
      <dsp:txXfrm>
        <a:off x="809052" y="1754483"/>
        <a:ext cx="3685945" cy="700477"/>
      </dsp:txXfrm>
    </dsp:sp>
    <dsp:sp modelId="{4ED09F9C-EFD5-4E7B-B780-44E9ED52184E}">
      <dsp:nvSpPr>
        <dsp:cNvPr id="0" name=""/>
        <dsp:cNvSpPr/>
      </dsp:nvSpPr>
      <dsp:spPr>
        <a:xfrm>
          <a:off x="0" y="2630080"/>
          <a:ext cx="4494998" cy="700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680F8-53FE-446D-AF69-588D7EF2D288}">
      <dsp:nvSpPr>
        <dsp:cNvPr id="0" name=""/>
        <dsp:cNvSpPr/>
      </dsp:nvSpPr>
      <dsp:spPr>
        <a:xfrm>
          <a:off x="211894" y="2787688"/>
          <a:ext cx="385262" cy="3852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10C7B-B714-418A-9D31-237D8C21A5E7}">
      <dsp:nvSpPr>
        <dsp:cNvPr id="0" name=""/>
        <dsp:cNvSpPr/>
      </dsp:nvSpPr>
      <dsp:spPr>
        <a:xfrm>
          <a:off x="809052" y="2630080"/>
          <a:ext cx="3685945" cy="700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34" tIns="74134" rIns="74134" bIns="741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Reducing hot water return temperature below flue gas dewpoint (130 ˚F) increases efficiency</a:t>
          </a:r>
          <a:endParaRPr lang="en-US" sz="1400" kern="1200" dirty="0"/>
        </a:p>
      </dsp:txBody>
      <dsp:txXfrm>
        <a:off x="809052" y="2630080"/>
        <a:ext cx="3685945" cy="700477"/>
      </dsp:txXfrm>
    </dsp:sp>
    <dsp:sp modelId="{C6D96C6D-9A05-4F0F-8EBA-45E98B3FDC5A}">
      <dsp:nvSpPr>
        <dsp:cNvPr id="0" name=""/>
        <dsp:cNvSpPr/>
      </dsp:nvSpPr>
      <dsp:spPr>
        <a:xfrm>
          <a:off x="0" y="3505678"/>
          <a:ext cx="4494998" cy="7004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E8EDE-1411-4E2D-9576-0351B34B83A0}">
      <dsp:nvSpPr>
        <dsp:cNvPr id="0" name=""/>
        <dsp:cNvSpPr/>
      </dsp:nvSpPr>
      <dsp:spPr>
        <a:xfrm>
          <a:off x="211894" y="3663285"/>
          <a:ext cx="385262" cy="3852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E938C-C518-4FDD-9882-2CBB68DA4582}">
      <dsp:nvSpPr>
        <dsp:cNvPr id="0" name=""/>
        <dsp:cNvSpPr/>
      </dsp:nvSpPr>
      <dsp:spPr>
        <a:xfrm>
          <a:off x="809052" y="3505678"/>
          <a:ext cx="3685945" cy="700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34" tIns="74134" rIns="74134" bIns="741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Category IV combustion appliance</a:t>
          </a:r>
          <a:endParaRPr lang="en-US" sz="1400" kern="1200" dirty="0"/>
        </a:p>
      </dsp:txBody>
      <dsp:txXfrm>
        <a:off x="809052" y="3505678"/>
        <a:ext cx="3685945" cy="700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08009-8D44-4041-9021-3CAE72FC940C}">
      <dsp:nvSpPr>
        <dsp:cNvPr id="0" name=""/>
        <dsp:cNvSpPr/>
      </dsp:nvSpPr>
      <dsp:spPr>
        <a:xfrm>
          <a:off x="0" y="1706"/>
          <a:ext cx="6151562" cy="7273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8925C-EEBD-4808-9E72-9C5ED79A64CD}">
      <dsp:nvSpPr>
        <dsp:cNvPr id="0" name=""/>
        <dsp:cNvSpPr/>
      </dsp:nvSpPr>
      <dsp:spPr>
        <a:xfrm>
          <a:off x="220029" y="165365"/>
          <a:ext cx="400053" cy="4000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56982-E178-43AD-8DBD-485C3FCDDEE8}">
      <dsp:nvSpPr>
        <dsp:cNvPr id="0" name=""/>
        <dsp:cNvSpPr/>
      </dsp:nvSpPr>
      <dsp:spPr>
        <a:xfrm>
          <a:off x="840112" y="1706"/>
          <a:ext cx="5311450" cy="72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80" tIns="76980" rIns="76980" bIns="769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Option A, B, C, or D can be used for boiler replacement measures</a:t>
          </a:r>
        </a:p>
      </dsp:txBody>
      <dsp:txXfrm>
        <a:off x="840112" y="1706"/>
        <a:ext cx="5311450" cy="727370"/>
      </dsp:txXfrm>
    </dsp:sp>
    <dsp:sp modelId="{B40C85C5-E5EC-45E0-9414-FC6A9EE33AD2}">
      <dsp:nvSpPr>
        <dsp:cNvPr id="0" name=""/>
        <dsp:cNvSpPr/>
      </dsp:nvSpPr>
      <dsp:spPr>
        <a:xfrm>
          <a:off x="0" y="910920"/>
          <a:ext cx="6151562" cy="727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0149D-C569-4E22-BAD2-EDD3386B7C86}">
      <dsp:nvSpPr>
        <dsp:cNvPr id="0" name=""/>
        <dsp:cNvSpPr/>
      </dsp:nvSpPr>
      <dsp:spPr>
        <a:xfrm>
          <a:off x="220029" y="1074578"/>
          <a:ext cx="400053" cy="4000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D96A9-96D1-435B-AE91-EF004D629ACF}">
      <dsp:nvSpPr>
        <dsp:cNvPr id="0" name=""/>
        <dsp:cNvSpPr/>
      </dsp:nvSpPr>
      <dsp:spPr>
        <a:xfrm>
          <a:off x="840112" y="910920"/>
          <a:ext cx="5311450" cy="72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80" tIns="76980" rIns="76980" bIns="769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Most common approach is Option A – retrofit isolation with key parameter measurement</a:t>
          </a:r>
        </a:p>
      </dsp:txBody>
      <dsp:txXfrm>
        <a:off x="840112" y="910920"/>
        <a:ext cx="5311450" cy="727370"/>
      </dsp:txXfrm>
    </dsp:sp>
    <dsp:sp modelId="{06E3F912-53A4-40BE-86AA-7A9E23F6CC7A}">
      <dsp:nvSpPr>
        <dsp:cNvPr id="0" name=""/>
        <dsp:cNvSpPr/>
      </dsp:nvSpPr>
      <dsp:spPr>
        <a:xfrm>
          <a:off x="0" y="1820133"/>
          <a:ext cx="6151562" cy="7273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2EF0D-2B64-4B70-80F4-E78102EEA5B1}">
      <dsp:nvSpPr>
        <dsp:cNvPr id="0" name=""/>
        <dsp:cNvSpPr/>
      </dsp:nvSpPr>
      <dsp:spPr>
        <a:xfrm>
          <a:off x="220029" y="1983791"/>
          <a:ext cx="400053" cy="4000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2BD4F-295E-4519-87CD-A0078B981CED}">
      <dsp:nvSpPr>
        <dsp:cNvPr id="0" name=""/>
        <dsp:cNvSpPr/>
      </dsp:nvSpPr>
      <dsp:spPr>
        <a:xfrm>
          <a:off x="840112" y="1820133"/>
          <a:ext cx="5311450" cy="72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80" tIns="76980" rIns="76980" bIns="769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Key parameter: Combustion Efficiency</a:t>
          </a:r>
        </a:p>
      </dsp:txBody>
      <dsp:txXfrm>
        <a:off x="840112" y="1820133"/>
        <a:ext cx="5311450" cy="727370"/>
      </dsp:txXfrm>
    </dsp:sp>
    <dsp:sp modelId="{349D4C44-22F0-4529-BE64-512A426CA0F7}">
      <dsp:nvSpPr>
        <dsp:cNvPr id="0" name=""/>
        <dsp:cNvSpPr/>
      </dsp:nvSpPr>
      <dsp:spPr>
        <a:xfrm>
          <a:off x="0" y="2729346"/>
          <a:ext cx="6151562" cy="7273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A7DC9-5C6C-4C58-9E8C-6F0328859689}">
      <dsp:nvSpPr>
        <dsp:cNvPr id="0" name=""/>
        <dsp:cNvSpPr/>
      </dsp:nvSpPr>
      <dsp:spPr>
        <a:xfrm>
          <a:off x="220029" y="2893004"/>
          <a:ext cx="400053" cy="4000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97CB5-7459-49A2-8974-8430F9470AC8}">
      <dsp:nvSpPr>
        <dsp:cNvPr id="0" name=""/>
        <dsp:cNvSpPr/>
      </dsp:nvSpPr>
      <dsp:spPr>
        <a:xfrm>
          <a:off x="840112" y="2729346"/>
          <a:ext cx="5311450" cy="72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80" tIns="76980" rIns="76980" bIns="769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Combustion efficiency is the percentage of useful heat utilized from combustion of a fuel</a:t>
          </a:r>
        </a:p>
      </dsp:txBody>
      <dsp:txXfrm>
        <a:off x="840112" y="2729346"/>
        <a:ext cx="5311450" cy="727370"/>
      </dsp:txXfrm>
    </dsp:sp>
    <dsp:sp modelId="{F5685EFF-2E7F-462F-88A0-2249841C2831}">
      <dsp:nvSpPr>
        <dsp:cNvPr id="0" name=""/>
        <dsp:cNvSpPr/>
      </dsp:nvSpPr>
      <dsp:spPr>
        <a:xfrm>
          <a:off x="0" y="3638559"/>
          <a:ext cx="6151562" cy="7273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E57C3-4BCB-4443-921D-80FE1E8A699A}">
      <dsp:nvSpPr>
        <dsp:cNvPr id="0" name=""/>
        <dsp:cNvSpPr/>
      </dsp:nvSpPr>
      <dsp:spPr>
        <a:xfrm>
          <a:off x="220029" y="3802217"/>
          <a:ext cx="400053" cy="4000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99A3D-9CBD-4911-9A58-08F187A4AB65}">
      <dsp:nvSpPr>
        <dsp:cNvPr id="0" name=""/>
        <dsp:cNvSpPr/>
      </dsp:nvSpPr>
      <dsp:spPr>
        <a:xfrm>
          <a:off x="840112" y="3638559"/>
          <a:ext cx="5311450" cy="72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80" tIns="76980" rIns="76980" bIns="769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How to measure combustion efficiency?</a:t>
          </a:r>
        </a:p>
      </dsp:txBody>
      <dsp:txXfrm>
        <a:off x="840112" y="3638559"/>
        <a:ext cx="5311450" cy="727370"/>
      </dsp:txXfrm>
    </dsp:sp>
    <dsp:sp modelId="{CF2DC9FA-2B21-4580-A02B-FD590023CA7A}">
      <dsp:nvSpPr>
        <dsp:cNvPr id="0" name=""/>
        <dsp:cNvSpPr/>
      </dsp:nvSpPr>
      <dsp:spPr>
        <a:xfrm>
          <a:off x="0" y="4547772"/>
          <a:ext cx="6151562" cy="7273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4D224-4AAA-47AE-9DE4-CE2FCF1CAB1E}">
      <dsp:nvSpPr>
        <dsp:cNvPr id="0" name=""/>
        <dsp:cNvSpPr/>
      </dsp:nvSpPr>
      <dsp:spPr>
        <a:xfrm>
          <a:off x="220029" y="4711430"/>
          <a:ext cx="400053" cy="4000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7B66C-9213-4204-BF1E-A21B9FC95403}">
      <dsp:nvSpPr>
        <dsp:cNvPr id="0" name=""/>
        <dsp:cNvSpPr/>
      </dsp:nvSpPr>
      <dsp:spPr>
        <a:xfrm>
          <a:off x="840112" y="4547772"/>
          <a:ext cx="5311450" cy="72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80" tIns="76980" rIns="76980" bIns="769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Factor affecting condensing boiler efficiency: Hot water return temperature, firing rate, and ∆ T</a:t>
          </a:r>
        </a:p>
      </dsp:txBody>
      <dsp:txXfrm>
        <a:off x="840112" y="4547772"/>
        <a:ext cx="5311450" cy="727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C4E86-5E9E-4302-B433-50536E65C5E8}">
      <dsp:nvSpPr>
        <dsp:cNvPr id="0" name=""/>
        <dsp:cNvSpPr/>
      </dsp:nvSpPr>
      <dsp:spPr>
        <a:xfrm>
          <a:off x="158076" y="1216"/>
          <a:ext cx="2238698" cy="111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AHRI 1500: Performance Rating of Commercial Space Heating Boilers</a:t>
          </a:r>
        </a:p>
      </dsp:txBody>
      <dsp:txXfrm>
        <a:off x="190861" y="34001"/>
        <a:ext cx="2173128" cy="1053779"/>
      </dsp:txXfrm>
    </dsp:sp>
    <dsp:sp modelId="{00482AEF-EADC-47A5-9128-A8359343B37D}">
      <dsp:nvSpPr>
        <dsp:cNvPr id="0" name=""/>
        <dsp:cNvSpPr/>
      </dsp:nvSpPr>
      <dsp:spPr>
        <a:xfrm>
          <a:off x="158076" y="1288468"/>
          <a:ext cx="2238698" cy="111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BTS-2000: Efficiency of Commercial Space Heating Boilers</a:t>
          </a:r>
        </a:p>
      </dsp:txBody>
      <dsp:txXfrm>
        <a:off x="190861" y="1321253"/>
        <a:ext cx="2173128" cy="1053779"/>
      </dsp:txXfrm>
    </dsp:sp>
    <dsp:sp modelId="{8CDC5999-65F4-47C1-94BC-2696C535DAFD}">
      <dsp:nvSpPr>
        <dsp:cNvPr id="0" name=""/>
        <dsp:cNvSpPr/>
      </dsp:nvSpPr>
      <dsp:spPr>
        <a:xfrm>
          <a:off x="158076" y="2575719"/>
          <a:ext cx="2238698" cy="111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ASME PTC-4: Fired Steam Generators</a:t>
          </a:r>
        </a:p>
      </dsp:txBody>
      <dsp:txXfrm>
        <a:off x="190861" y="2608504"/>
        <a:ext cx="2173128" cy="1053779"/>
      </dsp:txXfrm>
    </dsp:sp>
    <dsp:sp modelId="{CF701AC6-2F19-4357-97A4-5896EE8DE440}">
      <dsp:nvSpPr>
        <dsp:cNvPr id="0" name=""/>
        <dsp:cNvSpPr/>
      </dsp:nvSpPr>
      <dsp:spPr>
        <a:xfrm rot="19457599">
          <a:off x="2293121" y="2793366"/>
          <a:ext cx="110278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02786" y="2021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6944" y="2786011"/>
        <a:ext cx="55139" cy="55139"/>
      </dsp:txXfrm>
    </dsp:sp>
    <dsp:sp modelId="{C9CF8D12-856B-4BDB-936F-E8B3EAD067AC}">
      <dsp:nvSpPr>
        <dsp:cNvPr id="0" name=""/>
        <dsp:cNvSpPr/>
      </dsp:nvSpPr>
      <dsp:spPr>
        <a:xfrm>
          <a:off x="3292254" y="1932093"/>
          <a:ext cx="2238698" cy="111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Direct Method – “Input-Output Method”</a:t>
          </a:r>
        </a:p>
      </dsp:txBody>
      <dsp:txXfrm>
        <a:off x="3325039" y="1964878"/>
        <a:ext cx="2173128" cy="1053779"/>
      </dsp:txXfrm>
    </dsp:sp>
    <dsp:sp modelId="{BA1CE057-6857-4513-A22B-C21C073BF567}">
      <dsp:nvSpPr>
        <dsp:cNvPr id="0" name=""/>
        <dsp:cNvSpPr/>
      </dsp:nvSpPr>
      <dsp:spPr>
        <a:xfrm rot="2142401">
          <a:off x="2293121" y="3436992"/>
          <a:ext cx="110278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02786" y="2021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6944" y="3429637"/>
        <a:ext cx="55139" cy="55139"/>
      </dsp:txXfrm>
    </dsp:sp>
    <dsp:sp modelId="{3B55B684-7381-4185-8C8A-B45424594846}">
      <dsp:nvSpPr>
        <dsp:cNvPr id="0" name=""/>
        <dsp:cNvSpPr/>
      </dsp:nvSpPr>
      <dsp:spPr>
        <a:xfrm>
          <a:off x="3292254" y="3219345"/>
          <a:ext cx="2238698" cy="111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Indirect Method – “Heat Loss Method”</a:t>
          </a:r>
        </a:p>
      </dsp:txBody>
      <dsp:txXfrm>
        <a:off x="3325039" y="3252130"/>
        <a:ext cx="2173128" cy="1053779"/>
      </dsp:txXfrm>
    </dsp:sp>
    <dsp:sp modelId="{0F4594F8-DAA1-4B9F-967D-B149B266104E}">
      <dsp:nvSpPr>
        <dsp:cNvPr id="0" name=""/>
        <dsp:cNvSpPr/>
      </dsp:nvSpPr>
      <dsp:spPr>
        <a:xfrm>
          <a:off x="158076" y="3862971"/>
          <a:ext cx="2238698" cy="111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AHRI 1261: Performance Rating of Portable Flue Gas Combustion Analyzers</a:t>
          </a:r>
        </a:p>
      </dsp:txBody>
      <dsp:txXfrm>
        <a:off x="190861" y="3895756"/>
        <a:ext cx="2173128" cy="10537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88827-127C-4130-973D-CC215F5C10DB}">
      <dsp:nvSpPr>
        <dsp:cNvPr id="0" name=""/>
        <dsp:cNvSpPr/>
      </dsp:nvSpPr>
      <dsp:spPr>
        <a:xfrm>
          <a:off x="0" y="1706"/>
          <a:ext cx="6151562" cy="7273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8BA5D-8280-40AD-9A48-143DA25DAB2F}">
      <dsp:nvSpPr>
        <dsp:cNvPr id="0" name=""/>
        <dsp:cNvSpPr/>
      </dsp:nvSpPr>
      <dsp:spPr>
        <a:xfrm>
          <a:off x="220029" y="165365"/>
          <a:ext cx="400053" cy="4000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9759E-3A93-4AD0-B221-DF4CB1AC1E0B}">
      <dsp:nvSpPr>
        <dsp:cNvPr id="0" name=""/>
        <dsp:cNvSpPr/>
      </dsp:nvSpPr>
      <dsp:spPr>
        <a:xfrm>
          <a:off x="840112" y="1706"/>
          <a:ext cx="5311450" cy="72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80" tIns="76980" rIns="76980" bIns="769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Ensure boilers have been cleaned, drained, and serviced prior to combustion testing</a:t>
          </a:r>
        </a:p>
      </dsp:txBody>
      <dsp:txXfrm>
        <a:off x="840112" y="1706"/>
        <a:ext cx="5311450" cy="727370"/>
      </dsp:txXfrm>
    </dsp:sp>
    <dsp:sp modelId="{7E88D473-8B04-4B3B-90E7-63FE34D96C19}">
      <dsp:nvSpPr>
        <dsp:cNvPr id="0" name=""/>
        <dsp:cNvSpPr/>
      </dsp:nvSpPr>
      <dsp:spPr>
        <a:xfrm>
          <a:off x="0" y="910920"/>
          <a:ext cx="6151562" cy="727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876E8-8AD6-4BD4-AC88-02603B139294}">
      <dsp:nvSpPr>
        <dsp:cNvPr id="0" name=""/>
        <dsp:cNvSpPr/>
      </dsp:nvSpPr>
      <dsp:spPr>
        <a:xfrm>
          <a:off x="220029" y="1074578"/>
          <a:ext cx="400053" cy="4000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74B08-7784-45BD-A01D-A8A8D6209925}">
      <dsp:nvSpPr>
        <dsp:cNvPr id="0" name=""/>
        <dsp:cNvSpPr/>
      </dsp:nvSpPr>
      <dsp:spPr>
        <a:xfrm>
          <a:off x="840112" y="910920"/>
          <a:ext cx="5311450" cy="72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80" tIns="76980" rIns="76980" bIns="769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Confirm that the boiler plant will be able to operate at condensing conditions when the test is performed</a:t>
          </a:r>
        </a:p>
      </dsp:txBody>
      <dsp:txXfrm>
        <a:off x="840112" y="910920"/>
        <a:ext cx="5311450" cy="727370"/>
      </dsp:txXfrm>
    </dsp:sp>
    <dsp:sp modelId="{E70575BF-0BF7-4004-914E-091E89B2A9DE}">
      <dsp:nvSpPr>
        <dsp:cNvPr id="0" name=""/>
        <dsp:cNvSpPr/>
      </dsp:nvSpPr>
      <dsp:spPr>
        <a:xfrm>
          <a:off x="0" y="1820133"/>
          <a:ext cx="6151562" cy="7273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7C882-6A4C-4B08-A3FF-828C68904F53}">
      <dsp:nvSpPr>
        <dsp:cNvPr id="0" name=""/>
        <dsp:cNvSpPr/>
      </dsp:nvSpPr>
      <dsp:spPr>
        <a:xfrm>
          <a:off x="220029" y="1983791"/>
          <a:ext cx="400053" cy="4000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51793-3705-418D-B4F5-EFD6612D84E7}">
      <dsp:nvSpPr>
        <dsp:cNvPr id="0" name=""/>
        <dsp:cNvSpPr/>
      </dsp:nvSpPr>
      <dsp:spPr>
        <a:xfrm>
          <a:off x="840112" y="1820133"/>
          <a:ext cx="5311450" cy="72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80" tIns="76980" rIns="76980" bIns="769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Select combustion gas analyzer with more accurate stack temperature probe</a:t>
          </a:r>
        </a:p>
      </dsp:txBody>
      <dsp:txXfrm>
        <a:off x="840112" y="1820133"/>
        <a:ext cx="5311450" cy="727370"/>
      </dsp:txXfrm>
    </dsp:sp>
    <dsp:sp modelId="{A2D7D517-707B-4A46-9AFD-F865FEA12D29}">
      <dsp:nvSpPr>
        <dsp:cNvPr id="0" name=""/>
        <dsp:cNvSpPr/>
      </dsp:nvSpPr>
      <dsp:spPr>
        <a:xfrm>
          <a:off x="0" y="2729346"/>
          <a:ext cx="6151562" cy="7273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08756-78B0-49D0-8CF5-A016696E7B9F}">
      <dsp:nvSpPr>
        <dsp:cNvPr id="0" name=""/>
        <dsp:cNvSpPr/>
      </dsp:nvSpPr>
      <dsp:spPr>
        <a:xfrm>
          <a:off x="220029" y="2893004"/>
          <a:ext cx="400053" cy="4000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72B25-F386-490B-B4AA-B30030EC60FB}">
      <dsp:nvSpPr>
        <dsp:cNvPr id="0" name=""/>
        <dsp:cNvSpPr/>
      </dsp:nvSpPr>
      <dsp:spPr>
        <a:xfrm>
          <a:off x="840112" y="2729346"/>
          <a:ext cx="5311450" cy="72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80" tIns="76980" rIns="76980" bIns="769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Calibrate flue gas analyzer</a:t>
          </a:r>
        </a:p>
      </dsp:txBody>
      <dsp:txXfrm>
        <a:off x="840112" y="2729346"/>
        <a:ext cx="5311450" cy="727370"/>
      </dsp:txXfrm>
    </dsp:sp>
    <dsp:sp modelId="{39B11A54-4AF3-4136-96E5-B25C032284EA}">
      <dsp:nvSpPr>
        <dsp:cNvPr id="0" name=""/>
        <dsp:cNvSpPr/>
      </dsp:nvSpPr>
      <dsp:spPr>
        <a:xfrm>
          <a:off x="0" y="3638559"/>
          <a:ext cx="6151562" cy="7273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22B00-8843-4138-9955-5422AE54BAEE}">
      <dsp:nvSpPr>
        <dsp:cNvPr id="0" name=""/>
        <dsp:cNvSpPr/>
      </dsp:nvSpPr>
      <dsp:spPr>
        <a:xfrm>
          <a:off x="220029" y="3802217"/>
          <a:ext cx="400053" cy="4000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81751-4F93-41FE-BED7-FE0A88A83278}">
      <dsp:nvSpPr>
        <dsp:cNvPr id="0" name=""/>
        <dsp:cNvSpPr/>
      </dsp:nvSpPr>
      <dsp:spPr>
        <a:xfrm>
          <a:off x="840112" y="3638559"/>
          <a:ext cx="5311450" cy="72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80" tIns="76980" rIns="76980" bIns="769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Standardize M&amp;V process</a:t>
          </a:r>
        </a:p>
      </dsp:txBody>
      <dsp:txXfrm>
        <a:off x="840112" y="3638559"/>
        <a:ext cx="5311450" cy="727370"/>
      </dsp:txXfrm>
    </dsp:sp>
    <dsp:sp modelId="{B65F933B-6E56-4B42-B8F4-012A7545D276}">
      <dsp:nvSpPr>
        <dsp:cNvPr id="0" name=""/>
        <dsp:cNvSpPr/>
      </dsp:nvSpPr>
      <dsp:spPr>
        <a:xfrm>
          <a:off x="0" y="4547772"/>
          <a:ext cx="6151562" cy="7273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69F17-575C-4475-93D5-F97BC65633B0}">
      <dsp:nvSpPr>
        <dsp:cNvPr id="0" name=""/>
        <dsp:cNvSpPr/>
      </dsp:nvSpPr>
      <dsp:spPr>
        <a:xfrm>
          <a:off x="220029" y="4711430"/>
          <a:ext cx="400053" cy="4000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AEBDA-4A51-4BF0-8D3F-E2ED9FA71E74}">
      <dsp:nvSpPr>
        <dsp:cNvPr id="0" name=""/>
        <dsp:cNvSpPr/>
      </dsp:nvSpPr>
      <dsp:spPr>
        <a:xfrm>
          <a:off x="840112" y="4547772"/>
          <a:ext cx="5311450" cy="72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80" tIns="76980" rIns="76980" bIns="769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Check the VFD speed and pump flow rates prior to all tests so that they are running optimally for the tests/load</a:t>
          </a:r>
        </a:p>
      </dsp:txBody>
      <dsp:txXfrm>
        <a:off x="840112" y="4547772"/>
        <a:ext cx="5311450" cy="727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B5660-F27A-4E59-B14B-08F8A6B0079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B157-48C1-4EA1-9913-DE8EC7B7F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Bio, pics,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3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79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Measuring key parameters in the field can be challenging.  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72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9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Alkane nomenclature: Methyl (1 C), Ethyl (2 C), Propyl (2 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4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Combustion efficiency [CE] = 100% - Dry Flue Losses [DFL] – Wet Flue Losses [WFL] – </a:t>
            </a:r>
            <a:r>
              <a:rPr lang="en-US" dirty="0" err="1"/>
              <a:t>UnBurned</a:t>
            </a:r>
            <a:r>
              <a:rPr lang="en-US" dirty="0"/>
              <a:t> Losses [UBL] + Condensing Efficiency [</a:t>
            </a:r>
            <a:r>
              <a:rPr lang="en-US" dirty="0" err="1"/>
              <a:t>C_eff</a:t>
            </a:r>
            <a:r>
              <a:rPr lang="en-US" dirty="0"/>
              <a:t>]</a:t>
            </a:r>
          </a:p>
          <a:p>
            <a:r>
              <a:rPr lang="en-US" dirty="0"/>
              <a:t>DFL and WFL are calculated from O2 in flue gases with equations derived from heat content of the fuel and combustion chemistry</a:t>
            </a:r>
          </a:p>
          <a:p>
            <a:r>
              <a:rPr lang="en-US" dirty="0"/>
              <a:t>UBL is calculated from CO in flue gases</a:t>
            </a:r>
          </a:p>
          <a:p>
            <a:r>
              <a:rPr lang="en-US" dirty="0" err="1"/>
              <a:t>C_eff</a:t>
            </a:r>
            <a:r>
              <a:rPr lang="en-US" dirty="0"/>
              <a:t> is the additional heat captured by condensing water vapor from flue gas.  This only applies to condensing boilers operated in the condensing range [HWR temperature]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25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75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1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and Verification is used to verify savings generated by ECMs for: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Performance-based contract projects (ESPC, UESC)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efficiency programs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M&amp;V helps to allocate risk between the contractor and the customer, with the goal of reducing the risk of non-performance to an acceptable level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most challenging aspects of M&amp;V is balancing the accuracy and reliability of the measurements with the cost and rigor required to perform them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Utility programs and other purposes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9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Category I.</a:t>
            </a:r>
            <a:r>
              <a:rPr lang="en-US" b="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 An appliance that operates with a nonpositive vent static pressure and with a vent gas temperature that avoids excessive condensate production in the vent.</a:t>
            </a:r>
            <a:br>
              <a:rPr lang="en-US" dirty="0"/>
            </a:br>
            <a:r>
              <a:rPr lang="en-US" b="1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Category II.</a:t>
            </a:r>
            <a:r>
              <a:rPr lang="en-US" b="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 An appliance that operates with a nonpositive vent static pressure and with a vent gas temperature that is capable of causing excessive condensate production in the vent.</a:t>
            </a:r>
            <a:br>
              <a:rPr lang="en-US" dirty="0"/>
            </a:br>
            <a:r>
              <a:rPr lang="en-US" b="1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Category III.</a:t>
            </a:r>
            <a:r>
              <a:rPr lang="en-US" b="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 An appliance that operates with a positive vent static pressure and with a vent gas temperature that avoids excessive condensate production in the vent.</a:t>
            </a:r>
            <a:br>
              <a:rPr lang="en-US" dirty="0"/>
            </a:br>
            <a:r>
              <a:rPr lang="en-US" b="1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Category IV.</a:t>
            </a:r>
            <a:r>
              <a:rPr lang="en-US" b="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 An appliance that operates with a positive vent static pressure and with a vent gas temperature that is capable of causing excessive condensate production in the 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2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3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6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utilizing Options B, C, or D may result in a slightly different boiler plant efficiencies.</a:t>
            </a:r>
          </a:p>
          <a:p>
            <a:r>
              <a:rPr lang="en-US" dirty="0"/>
              <a:t>Savings calculations for a boiler retrofit measure are based on plant efficiency.</a:t>
            </a:r>
          </a:p>
          <a:p>
            <a:r>
              <a:rPr lang="en-US" dirty="0"/>
              <a:t>Option B using parameters boiler heat output (BTU meter) and fuel usage (gas meter) would measure thermal efficiency (combustion efficiency - skin losses)</a:t>
            </a:r>
          </a:p>
          <a:p>
            <a:r>
              <a:rPr lang="en-US" dirty="0"/>
              <a:t>Option C would measure hot water plant efficiency, which includes all losses in the hot water system that we will touch on in a </a:t>
            </a:r>
          </a:p>
          <a:p>
            <a:r>
              <a:rPr lang="en-US" dirty="0"/>
              <a:t>Option D probably depends on modeling assumptions and the modeling software.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08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4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66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goal of M&amp;V?  How precise do measurements need to be?</a:t>
            </a:r>
          </a:p>
          <a:p>
            <a:r>
              <a:rPr lang="en-US" dirty="0"/>
              <a:t>This is the standard used to rate a boiler in a controlled environment.</a:t>
            </a:r>
          </a:p>
          <a:p>
            <a:r>
              <a:rPr lang="en-US" dirty="0"/>
              <a:t>It is not practical or meaningful to measure every variable to the ninth decimal place.</a:t>
            </a:r>
          </a:p>
          <a:p>
            <a:r>
              <a:rPr lang="en-US" dirty="0"/>
              <a:t>This approach is too challenging to implement on an actual project because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CB157-48C1-4EA1-9913-DE8EC7B7F9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5" r:id="rId2"/>
    <p:sldLayoutId id="2147483697" r:id="rId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5FDC-76BF-4E79-8DAD-E7AB1B65A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192" y="1605952"/>
            <a:ext cx="11196735" cy="1357965"/>
          </a:xfrm>
        </p:spPr>
        <p:txBody>
          <a:bodyPr>
            <a:normAutofit/>
          </a:bodyPr>
          <a:lstStyle/>
          <a:p>
            <a:r>
              <a:rPr lang="en-US" sz="3200" b="1" dirty="0"/>
              <a:t>Adjusting Savings to the New World: </a:t>
            </a:r>
            <a:br>
              <a:rPr lang="en-US" b="1" dirty="0"/>
            </a:br>
            <a:r>
              <a:rPr lang="en-US" dirty="0">
                <a:latin typeface="Gill Sans MT Condensed" panose="020B0506020104020203" pitchFamily="34" charset="0"/>
              </a:rPr>
              <a:t>Measurement &amp; Verification for Condensing Boilers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8D823-8BDF-4EFF-B0B1-2B8FE33B4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 Nott, PE, BEMP, CEM, CMVP</a:t>
            </a:r>
          </a:p>
          <a:p>
            <a:r>
              <a:rPr lang="en-US" dirty="0"/>
              <a:t>Cody David, PE</a:t>
            </a:r>
          </a:p>
        </p:txBody>
      </p:sp>
    </p:spTree>
    <p:extLst>
      <p:ext uri="{BB962C8B-B14F-4D97-AF65-F5344CB8AC3E}">
        <p14:creationId xmlns:p14="http://schemas.microsoft.com/office/powerpoint/2010/main" val="368571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BE789D-66E0-4C5C-8DDC-CF4D7BF2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092F8-98E3-4599-A7BF-1B658CF1D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9268E-9F88-4137-BAD7-F76A88A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methods of Measuring combustion efficiency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ED9F5D-CE54-4276-B6D8-373CF4ABD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657445"/>
              </p:ext>
            </p:extLst>
          </p:nvPr>
        </p:nvGraphicFramePr>
        <p:xfrm>
          <a:off x="5537771" y="965199"/>
          <a:ext cx="5689029" cy="498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777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BA0EB7-B1AA-43B1-9BA3-B6B011D07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9268E-9F88-4137-BAD7-F76A88A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combustion efficiency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F98923-2EAD-43DA-95B2-A06CF453A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4387" y="2858703"/>
                <a:ext cx="6513815" cy="304254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200"/>
                  </a:spcAft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𝐸𝑥𝑐𝑒𝑠𝑠</m:t>
                    </m:r>
                    <m:r>
                      <a:rPr lang="en-US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𝐴𝑖𝑟</m:t>
                    </m:r>
                    <m:r>
                      <a:rPr lang="en-US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89.9∗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2,%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20.946−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2,%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srgbClr val="FFFFFF"/>
                  </a:solidFill>
                </a:endParaRPr>
              </a:p>
              <a:p>
                <a:pPr>
                  <a:lnSpc>
                    <a:spcPct val="90000"/>
                  </a:lnSpc>
                  <a:spcAft>
                    <a:spcPts val="1200"/>
                  </a:spcAft>
                  <a:buClr>
                    <a:schemeClr val="bg1"/>
                  </a:buClr>
                </a:pPr>
                <a:r>
                  <a:rPr lang="en-US" sz="2000" dirty="0">
                    <a:solidFill>
                      <a:srgbClr val="FFFFFF"/>
                    </a:solidFill>
                  </a:rPr>
                  <a:t>Combustion Efficiency = 100 – DFL – WFL – UBL + </a:t>
                </a:r>
                <a:r>
                  <a:rPr lang="en-US" sz="2000" dirty="0" err="1">
                    <a:solidFill>
                      <a:srgbClr val="FFFFFF"/>
                    </a:solidFill>
                  </a:rPr>
                  <a:t>C_eff</a:t>
                </a:r>
                <a:r>
                  <a:rPr lang="en-US" sz="2000" dirty="0">
                    <a:solidFill>
                      <a:srgbClr val="FFFFFF"/>
                    </a:solidFill>
                  </a:rPr>
                  <a:t>, where: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buClr>
                    <a:schemeClr val="bg1"/>
                  </a:buClr>
                </a:pPr>
                <a:r>
                  <a:rPr lang="en-US" sz="2000" dirty="0">
                    <a:solidFill>
                      <a:srgbClr val="FFFFFF"/>
                    </a:solidFill>
                  </a:rPr>
                  <a:t>DFL = Dry Flue Losses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buClr>
                    <a:schemeClr val="bg1"/>
                  </a:buClr>
                </a:pPr>
                <a:r>
                  <a:rPr lang="en-US" sz="2000" dirty="0">
                    <a:solidFill>
                      <a:srgbClr val="FFFFFF"/>
                    </a:solidFill>
                  </a:rPr>
                  <a:t>WFL = Wet Flue Losses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buClr>
                    <a:schemeClr val="bg1"/>
                  </a:buClr>
                </a:pPr>
                <a:r>
                  <a:rPr lang="en-US" sz="2000" dirty="0">
                    <a:solidFill>
                      <a:srgbClr val="FFFFFF"/>
                    </a:solidFill>
                  </a:rPr>
                  <a:t>UBL = Unburned Carbon Losses 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buClr>
                    <a:schemeClr val="bg1"/>
                  </a:buClr>
                </a:pPr>
                <a:r>
                  <a:rPr lang="en-US" sz="2000" dirty="0" err="1">
                    <a:solidFill>
                      <a:srgbClr val="FFFFFF"/>
                    </a:solidFill>
                  </a:rPr>
                  <a:t>C_eff</a:t>
                </a:r>
                <a:r>
                  <a:rPr lang="en-US" sz="2000" dirty="0">
                    <a:solidFill>
                      <a:srgbClr val="FFFFFF"/>
                    </a:solidFill>
                  </a:rPr>
                  <a:t> = Condensing Efficiency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F98923-2EAD-43DA-95B2-A06CF453A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387" y="2858703"/>
                <a:ext cx="6513815" cy="3042547"/>
              </a:xfrm>
              <a:blipFill>
                <a:blip r:embed="rId3"/>
                <a:stretch>
                  <a:fillRect l="-842" r="-468" b="-2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9653EDA-1A30-48B1-BF28-9986FD1D2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F4B266-6894-41F1-94B6-1814A0EFE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43475-3CFE-4AA2-B414-0EF662E26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683" y="970949"/>
            <a:ext cx="2357209" cy="4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2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ose up of beakers with solutions on a shelf in a lab">
            <a:extLst>
              <a:ext uri="{FF2B5EF4-FFF2-40B4-BE49-F238E27FC236}">
                <a16:creationId xmlns:a16="http://schemas.microsoft.com/office/drawing/2014/main" id="{17196FDE-2CF9-4975-B6FE-CC88D4E22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3" b="-1"/>
          <a:stretch/>
        </p:blipFill>
        <p:spPr bwMode="auto">
          <a:xfrm>
            <a:off x="20" y="10"/>
            <a:ext cx="75376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59268E-9F88-4137-BAD7-F76A88A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4368"/>
            <a:ext cx="5928360" cy="1188720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AHRI 1500/BTS-2000: Efficiency of space heating Boilers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C18BC7-5FF5-42FD-8163-C0D34837F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98923-2EAD-43DA-95B2-A06CF453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684" y="123290"/>
            <a:ext cx="4654296" cy="674818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2000" dirty="0">
                <a:solidFill>
                  <a:srgbClr val="FFFFFF"/>
                </a:solidFill>
              </a:rPr>
              <a:t>Standard calls for the following: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2000" dirty="0">
                <a:solidFill>
                  <a:srgbClr val="FFFFFF"/>
                </a:solidFill>
              </a:rPr>
              <a:t>Measure flue gas CO</a:t>
            </a:r>
            <a:r>
              <a:rPr lang="en-US" sz="2000" baseline="30000" dirty="0">
                <a:solidFill>
                  <a:srgbClr val="FFFFFF"/>
                </a:solidFill>
              </a:rPr>
              <a:t>2</a:t>
            </a:r>
            <a:r>
              <a:rPr lang="en-US" sz="2000" dirty="0">
                <a:solidFill>
                  <a:srgbClr val="FFFFFF"/>
                </a:solidFill>
              </a:rPr>
              <a:t> (or O</a:t>
            </a:r>
            <a:r>
              <a:rPr lang="en-US" sz="2000" baseline="30000" dirty="0">
                <a:solidFill>
                  <a:srgbClr val="FFFFFF"/>
                </a:solidFill>
              </a:rPr>
              <a:t>2</a:t>
            </a:r>
            <a:r>
              <a:rPr lang="en-US" sz="2000" dirty="0">
                <a:solidFill>
                  <a:srgbClr val="FFFFFF"/>
                </a:solidFill>
              </a:rPr>
              <a:t>) and CO concentration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2000" dirty="0">
                <a:solidFill>
                  <a:srgbClr val="FFFFFF"/>
                </a:solidFill>
              </a:rPr>
              <a:t>Measure flue gas and combustion air temperature with 9-point thermocouple grid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Record condensate mass for 30-minute interval after reaching steady state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2000" dirty="0">
                <a:solidFill>
                  <a:srgbClr val="FFFFFF"/>
                </a:solidFill>
              </a:rPr>
              <a:t>Meter gas input volume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2000" dirty="0">
                <a:solidFill>
                  <a:srgbClr val="FFFFFF"/>
                </a:solidFill>
              </a:rPr>
              <a:t>Measure gas caloric value or use bottled gas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2000" dirty="0">
                <a:solidFill>
                  <a:srgbClr val="FFFFFF"/>
                </a:solidFill>
              </a:rPr>
              <a:t>Maintain HWS temperature at 180 +/- 2˚F and HWR temperature at 80 +/- 2˚F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5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8E637D-B2B5-4DE3-9231-7BA1D1EF8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6" r="15611"/>
          <a:stretch/>
        </p:blipFill>
        <p:spPr>
          <a:xfrm>
            <a:off x="20" y="10"/>
            <a:ext cx="75376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59268E-9F88-4137-BAD7-F76A88A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4368"/>
            <a:ext cx="5928360" cy="1188720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Field testing Approach based on BTS-2000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C18BC7-5FF5-42FD-8163-C0D34837F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98923-2EAD-43DA-95B2-A06CF453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425" y="973600"/>
            <a:ext cx="4489806" cy="492428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2200" dirty="0">
                <a:solidFill>
                  <a:srgbClr val="FFFFFF"/>
                </a:solidFill>
              </a:rPr>
              <a:t>Field testing approach uses the following: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2200" dirty="0">
                <a:solidFill>
                  <a:srgbClr val="FFFFFF"/>
                </a:solidFill>
              </a:rPr>
              <a:t>Measure flue gas CO</a:t>
            </a:r>
            <a:r>
              <a:rPr lang="en-US" sz="2200" baseline="-25000" dirty="0">
                <a:solidFill>
                  <a:srgbClr val="FFFFFF"/>
                </a:solidFill>
              </a:rPr>
              <a:t>2</a:t>
            </a:r>
            <a:r>
              <a:rPr lang="en-US" sz="2200" dirty="0">
                <a:solidFill>
                  <a:srgbClr val="FFFFFF"/>
                </a:solidFill>
              </a:rPr>
              <a:t> (or O</a:t>
            </a:r>
            <a:r>
              <a:rPr lang="en-US" sz="2200" baseline="-25000" dirty="0">
                <a:solidFill>
                  <a:srgbClr val="FFFFFF"/>
                </a:solidFill>
              </a:rPr>
              <a:t>2</a:t>
            </a:r>
            <a:r>
              <a:rPr lang="en-US" sz="2200" dirty="0">
                <a:solidFill>
                  <a:srgbClr val="FFFFFF"/>
                </a:solidFill>
              </a:rPr>
              <a:t>) and CO concentration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2200" dirty="0">
                <a:solidFill>
                  <a:srgbClr val="FFFFFF"/>
                </a:solidFill>
              </a:rPr>
              <a:t>Measure flue gas and combustion air temperature with combustion analyzer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2200" dirty="0">
                <a:solidFill>
                  <a:srgbClr val="FFFFFF"/>
                </a:solidFill>
              </a:rPr>
              <a:t>Record time to fill 1-liter container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2200" dirty="0">
                <a:solidFill>
                  <a:srgbClr val="FFFFFF"/>
                </a:solidFill>
              </a:rPr>
              <a:t>Gas input volume based on manufacturer’s data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2200" dirty="0">
                <a:solidFill>
                  <a:srgbClr val="FFFFFF"/>
                </a:solidFill>
              </a:rPr>
              <a:t>Assume Higher Heating Value or calculate based on gas composition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2200" dirty="0">
                <a:solidFill>
                  <a:srgbClr val="FFFFFF"/>
                </a:solidFill>
              </a:rPr>
              <a:t>Test at multiple HWR temperatures and firing rates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48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AF4E-DE9D-F570-A989-01B4A79E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picture containing person, indoor, preparing, cooking&#10;&#10;Description automatically generated">
            <a:extLst>
              <a:ext uri="{FF2B5EF4-FFF2-40B4-BE49-F238E27FC236}">
                <a16:creationId xmlns:a16="http://schemas.microsoft.com/office/drawing/2014/main" id="{6184DB56-0C89-08B9-FDE5-5E322698A5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r="1663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070DC-30FC-7615-2043-A0F9F3B65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CFC67D0B-C6A1-0BBA-2A5F-A25E8D6B7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r="16633"/>
          <a:stretch/>
        </p:blipFill>
        <p:spPr>
          <a:xfrm>
            <a:off x="4973" y="0"/>
            <a:ext cx="6102097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1BD54B-2FE0-DD02-E71E-86C5B894D2B9}"/>
              </a:ext>
            </a:extLst>
          </p:cNvPr>
          <p:cNvSpPr txBox="1">
            <a:spLocks/>
          </p:cNvSpPr>
          <p:nvPr/>
        </p:nvSpPr>
        <p:spPr>
          <a:xfrm>
            <a:off x="3339935" y="585982"/>
            <a:ext cx="4991704" cy="67731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Field Measurements</a:t>
            </a:r>
          </a:p>
        </p:txBody>
      </p:sp>
    </p:spTree>
    <p:extLst>
      <p:ext uri="{BB962C8B-B14F-4D97-AF65-F5344CB8AC3E}">
        <p14:creationId xmlns:p14="http://schemas.microsoft.com/office/powerpoint/2010/main" val="41768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llery">
            <a:extLst>
              <a:ext uri="{FF2B5EF4-FFF2-40B4-BE49-F238E27FC236}">
                <a16:creationId xmlns:a16="http://schemas.microsoft.com/office/drawing/2014/main" id="{926F9F0A-E3AC-4677-B085-78D8BFB83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5" r="12224" b="1"/>
          <a:stretch/>
        </p:blipFill>
        <p:spPr bwMode="auto">
          <a:xfrm>
            <a:off x="20" y="10"/>
            <a:ext cx="75376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5D6FD2-F029-4656-969C-B82253F1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4368"/>
            <a:ext cx="5928360" cy="1188720"/>
          </a:xfrm>
          <a:solidFill>
            <a:schemeClr val="tx1">
              <a:alpha val="76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Challenges with measuring Steady-State Condensate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C18BC7-5FF5-42FD-8163-C0D34837F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9228E-D189-4D8A-8ACC-C78A18FE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9074" y="390525"/>
            <a:ext cx="3971925" cy="5895975"/>
          </a:xfrm>
        </p:spPr>
        <p:txBody>
          <a:bodyPr anchor="ctr">
            <a:normAutofit/>
          </a:bodyPr>
          <a:lstStyle/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FFF"/>
                </a:solidFill>
              </a:rPr>
              <a:t>Clogged drain piping</a:t>
            </a: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FFF"/>
                </a:solidFill>
              </a:rPr>
              <a:t>Access issues for physical measurement</a:t>
            </a: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FFF"/>
                </a:solidFill>
              </a:rPr>
              <a:t>Limited container height</a:t>
            </a: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FFF"/>
                </a:solidFill>
              </a:rPr>
              <a:t>Variable boiler load in real building</a:t>
            </a: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FFF"/>
                </a:solidFill>
              </a:rPr>
              <a:t>When is condensate production at steady state?</a:t>
            </a:r>
          </a:p>
        </p:txBody>
      </p:sp>
    </p:spTree>
    <p:extLst>
      <p:ext uri="{BB962C8B-B14F-4D97-AF65-F5344CB8AC3E}">
        <p14:creationId xmlns:p14="http://schemas.microsoft.com/office/powerpoint/2010/main" val="332838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268E-9F88-4137-BAD7-F76A88A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671" y="199015"/>
            <a:ext cx="7447268" cy="67731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Measuring condensate with Psychrometrics and Chemistry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F98923-2EAD-43DA-95B2-A06CF453A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772" y="2560719"/>
                <a:ext cx="5767227" cy="4098266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tx1"/>
                    </a:solidFill>
                  </a:rPr>
                  <a:t>Flue gas leaves the boiler saturated, which allows the amount of condensate to be calculated using psychrometrics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tx1"/>
                    </a:solidFill>
                  </a:rPr>
                  <a:t>Combustion produces 2 moles of water vapor for each mole of natural gas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tx1"/>
                    </a:solidFill>
                  </a:rPr>
                  <a:t>Perfect combustion requires 2.02 moles of air for each mole of natural gas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Actual combustion air: 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𝑚𝑜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=2.02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(1+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𝐸𝑥𝑐𝑒𝑠𝑠𝐴𝑖𝑟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endParaRPr 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F98923-2EAD-43DA-95B2-A06CF453A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772" y="2560719"/>
                <a:ext cx="5767227" cy="4098266"/>
              </a:xfrm>
              <a:blipFill>
                <a:blip r:embed="rId3"/>
                <a:stretch>
                  <a:fillRect l="-951" t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D07B573-0C0F-4DE9-9C97-EC27004777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57615"/>
              </p:ext>
            </p:extLst>
          </p:nvPr>
        </p:nvGraphicFramePr>
        <p:xfrm>
          <a:off x="6075683" y="2379773"/>
          <a:ext cx="6172885" cy="447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433A9FC-3C01-409E-9173-5202E25781A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28773" y="1823229"/>
            <a:ext cx="6265523" cy="3336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E98202-2CA0-4B04-B40F-B9F703869CC7}"/>
              </a:ext>
            </a:extLst>
          </p:cNvPr>
          <p:cNvSpPr txBox="1"/>
          <p:nvPr/>
        </p:nvSpPr>
        <p:spPr>
          <a:xfrm>
            <a:off x="256854" y="1280143"/>
            <a:ext cx="6030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Chemical Equation for Natural Gas Combustion:</a:t>
            </a:r>
          </a:p>
        </p:txBody>
      </p:sp>
    </p:spTree>
    <p:extLst>
      <p:ext uri="{BB962C8B-B14F-4D97-AF65-F5344CB8AC3E}">
        <p14:creationId xmlns:p14="http://schemas.microsoft.com/office/powerpoint/2010/main" val="91804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56F1-1BE3-412F-BDCE-21DB1738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445627"/>
            <a:ext cx="5376936" cy="129067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Measuring condensate with Psychrometrics and Chemistry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C1D5CC3-5370-4992-B457-597D7C6A4984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16559" y="2001249"/>
                <a:ext cx="6017114" cy="4328931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85750" indent="-285750" algn="l">
                  <a:buClr>
                    <a:schemeClr val="bg1"/>
                  </a:buClr>
                  <a:buFont typeface="Courier New" panose="02070309020205020404" pitchFamily="49" charset="0"/>
                  <a:buChar char="o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l">
                  <a:spcAft>
                    <a:spcPts val="12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bg1"/>
                    </a:solidFill>
                  </a:rPr>
                  <a:t>Humidity Ratio of combustion products:</a:t>
                </a:r>
                <a:endParaRPr lang="en-US" sz="1800" i="1" dirty="0">
                  <a:solidFill>
                    <a:schemeClr val="bg1"/>
                  </a:solidFill>
                </a:endParaRPr>
              </a:p>
              <a:p>
                <a:pPr algn="l">
                  <a:spcAft>
                    <a:spcPts val="1200"/>
                  </a:spcAft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𝑀𝑎𝑠𝑠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𝑤𝑣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𝐶𝑜𝑚𝑏𝑢𝑠𝑡𝑖𝑜𝑛𝐴𝑖𝑟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𝑀𝑎𝑠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𝑤𝑎𝑡𝑒𝑟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𝑀𝑎𝑠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𝐷𝑟𝑦𝑃𝑟𝑜𝑑𝑢𝑐𝑡𝑠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pPr marL="285750" indent="-285750" algn="l">
                  <a:spcAft>
                    <a:spcPts val="12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bg1"/>
                    </a:solidFill>
                  </a:rPr>
                  <a:t>Flue gas leaves at a saturated condition:</a:t>
                </a:r>
                <a:endParaRPr lang="en-US" sz="2000" i="1" dirty="0">
                  <a:solidFill>
                    <a:schemeClr val="bg1"/>
                  </a:solidFill>
                </a:endParaRPr>
              </a:p>
              <a:p>
                <a:pPr algn="l">
                  <a:spcAft>
                    <a:spcPts val="1200"/>
                  </a:spcAft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𝑠𝑡𝑎𝑐𝑘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𝑅𝐻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=100%, 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solidFill>
                    <a:schemeClr val="bg1"/>
                  </a:solidFill>
                </a:endParaRPr>
              </a:p>
              <a:p>
                <a:pPr marL="342900" indent="-342900" algn="l">
                  <a:spcAft>
                    <a:spcPts val="12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𝑀𝑎𝑠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𝑐𝑜𝑛𝑑𝑒𝑛𝑠𝑎𝑡𝑒</m:t>
                        </m:r>
                      </m:sub>
                    </m:sSub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𝑀𝑎𝑠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𝐷𝑟𝑦𝑃𝑟𝑜𝑑𝑢𝑐𝑡𝑠</m:t>
                        </m:r>
                      </m:sub>
                    </m:sSub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∗(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pPr algn="l"/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0C1D5CC3-5370-4992-B457-597D7C6A4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16559" y="2001249"/>
                <a:ext cx="6017114" cy="4328931"/>
              </a:xfrm>
              <a:blipFill>
                <a:blip r:embed="rId2"/>
                <a:stretch>
                  <a:fillRect l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Placeholder 9" descr="Graphical user interface&#10;&#10;Description automatically generated">
            <a:extLst>
              <a:ext uri="{FF2B5EF4-FFF2-40B4-BE49-F238E27FC236}">
                <a16:creationId xmlns:a16="http://schemas.microsoft.com/office/drawing/2014/main" id="{E798E026-131B-45C2-8B08-7D930F772E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r="21193"/>
          <a:stretch>
            <a:fillRect/>
          </a:stretch>
        </p:blipFill>
        <p:spPr>
          <a:xfrm>
            <a:off x="6089903" y="0"/>
            <a:ext cx="6102097" cy="6858000"/>
          </a:xfrm>
        </p:spPr>
      </p:pic>
    </p:spTree>
    <p:extLst>
      <p:ext uri="{BB962C8B-B14F-4D97-AF65-F5344CB8AC3E}">
        <p14:creationId xmlns:p14="http://schemas.microsoft.com/office/powerpoint/2010/main" val="1616784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9268E-9F88-4137-BAD7-F76A88A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AHRI 1261: Performance rating of portable flue gas analyzers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98923-2EAD-43DA-95B2-A06CF453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008764"/>
            <a:ext cx="8779512" cy="28792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404040"/>
                </a:solidFill>
              </a:rPr>
              <a:t>Inputs for calculating combustion efficiency: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404040"/>
                </a:solidFill>
              </a:rPr>
              <a:t>Flue gas temperature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404040"/>
                </a:solidFill>
              </a:rPr>
              <a:t>Combustion air temperature (measure with optional temperature probe)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404040"/>
                </a:solidFill>
              </a:rPr>
              <a:t>Flue gas CO</a:t>
            </a:r>
            <a:r>
              <a:rPr lang="en-US" sz="2000" baseline="-25000" dirty="0">
                <a:solidFill>
                  <a:srgbClr val="404040"/>
                </a:solidFill>
              </a:rPr>
              <a:t>2</a:t>
            </a:r>
            <a:r>
              <a:rPr lang="en-US" sz="2000" dirty="0">
                <a:solidFill>
                  <a:srgbClr val="404040"/>
                </a:solidFill>
              </a:rPr>
              <a:t> (or O</a:t>
            </a:r>
            <a:r>
              <a:rPr lang="en-US" sz="2000" baseline="-25000" dirty="0">
                <a:solidFill>
                  <a:srgbClr val="404040"/>
                </a:solidFill>
              </a:rPr>
              <a:t>2</a:t>
            </a:r>
            <a:r>
              <a:rPr lang="en-US" sz="2000" dirty="0">
                <a:solidFill>
                  <a:srgbClr val="404040"/>
                </a:solidFill>
              </a:rPr>
              <a:t>) and CO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404040"/>
                </a:solidFill>
              </a:rPr>
              <a:t>Fuel type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404040"/>
                </a:solidFill>
              </a:rPr>
              <a:t>CE = 100 – DFL – WFL – UBL + </a:t>
            </a:r>
            <a:r>
              <a:rPr lang="en-US" sz="2000" dirty="0" err="1">
                <a:solidFill>
                  <a:srgbClr val="404040"/>
                </a:solidFill>
              </a:rPr>
              <a:t>C_eff</a:t>
            </a:r>
            <a:endParaRPr lang="en-US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97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0B3E-D9B6-479C-8C31-2C16B146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14" y="324419"/>
            <a:ext cx="3799830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Translating Measurements into savings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843F4A-992E-41C6-B80A-05496E86E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01" y="2040446"/>
            <a:ext cx="3799830" cy="4220866"/>
          </a:xfrm>
        </p:spPr>
        <p:txBody>
          <a:bodyPr>
            <a:normAutofit/>
          </a:bodyPr>
          <a:lstStyle/>
          <a:p>
            <a:r>
              <a:rPr lang="en-US" sz="1800" dirty="0"/>
              <a:t>Establish baseline annual boiler load </a:t>
            </a:r>
          </a:p>
          <a:p>
            <a:r>
              <a:rPr lang="en-US" sz="1800" dirty="0"/>
              <a:t>Stipulate hot water reset algorithm and weather data</a:t>
            </a:r>
          </a:p>
          <a:p>
            <a:r>
              <a:rPr lang="en-US" sz="1800" dirty="0"/>
              <a:t>Measure combustion efficiency at multiple firing rates and return water temperatures</a:t>
            </a:r>
          </a:p>
          <a:p>
            <a:r>
              <a:rPr lang="en-US" dirty="0"/>
              <a:t>Compare measured efficiency to rated efficiency</a:t>
            </a:r>
          </a:p>
          <a:p>
            <a:r>
              <a:rPr lang="en-US" dirty="0"/>
              <a:t>Take credit for reduced losses due to lower hot water temperature and improved turndown ratio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A6A8C2-8B3A-4AD3-AFCC-F1D3F1F0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F64937-39B5-4AB3-A2EF-EA689BA60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43D7B9E-4AF4-457D-BE62-A18D3B8DF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00" y="1501684"/>
            <a:ext cx="6558191" cy="38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5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898F-73EB-455D-89E7-CEB98AF33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620" y="0"/>
            <a:ext cx="8991600" cy="1239894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10161-979D-450A-9683-B1F7BC32FD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20" y="1510284"/>
            <a:ext cx="2336253" cy="235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1B241-A83D-43E2-89C7-868A92C6B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7160" y="1510284"/>
            <a:ext cx="2126130" cy="23918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B882FD5-5043-4490-BD45-DC412A29A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620" y="4136757"/>
            <a:ext cx="3770615" cy="1239894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John Nott, PE, BEMP, CEM, CMVP</a:t>
            </a:r>
          </a:p>
          <a:p>
            <a:pPr algn="l"/>
            <a:r>
              <a:rPr lang="en-US" dirty="0"/>
              <a:t>Principal Energy Engineer</a:t>
            </a:r>
          </a:p>
          <a:p>
            <a:pPr algn="l"/>
            <a:r>
              <a:rPr lang="en-US" dirty="0"/>
              <a:t>TLC Engineering Solutions</a:t>
            </a:r>
          </a:p>
          <a:p>
            <a:pPr algn="l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595C41-2B25-4019-83BB-905673622DBF}"/>
              </a:ext>
            </a:extLst>
          </p:cNvPr>
          <p:cNvSpPr txBox="1">
            <a:spLocks/>
          </p:cNvSpPr>
          <p:nvPr/>
        </p:nvSpPr>
        <p:spPr>
          <a:xfrm>
            <a:off x="7756551" y="4136757"/>
            <a:ext cx="2964001" cy="12398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Cody David, PE</a:t>
            </a:r>
          </a:p>
          <a:p>
            <a:pPr algn="l"/>
            <a:r>
              <a:rPr lang="en-US" dirty="0"/>
              <a:t>Senior Energy Engineer</a:t>
            </a:r>
          </a:p>
          <a:p>
            <a:pPr algn="l"/>
            <a:r>
              <a:rPr lang="en-US" dirty="0"/>
              <a:t>TLC Engineering Solutions</a:t>
            </a:r>
          </a:p>
        </p:txBody>
      </p:sp>
    </p:spTree>
    <p:extLst>
      <p:ext uri="{BB962C8B-B14F-4D97-AF65-F5344CB8AC3E}">
        <p14:creationId xmlns:p14="http://schemas.microsoft.com/office/powerpoint/2010/main" val="2994439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268E-9F88-4137-BAD7-F76A88A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935" y="585982"/>
            <a:ext cx="4991704" cy="677317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Calculating Savings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F98923-2EAD-43DA-95B2-A06CF453A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7772" y="1531987"/>
                <a:ext cx="10880030" cy="4062714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𝑆𝑎𝑣𝑖𝑛𝑔𝑠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𝑡h𝑒𝑟𝑚𝑠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𝐶𝑜𝑛𝑠𝑢𝑚𝑝𝑡𝑖𝑜𝑛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𝑡h𝑒𝑟𝑚𝑠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)−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𝐶𝑜𝑛𝑠𝑢𝑚𝑝𝑡𝑖𝑜𝑛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𝑡h𝑒𝑟𝑚𝑠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𝐴𝑃𝐸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𝑒𝑥𝑖𝑠𝑡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𝐴𝑃𝐸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Compare measured efficiency to rated efficiency: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𝐷𝑖𝑓𝑓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𝐴𝑉𝐺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𝑀𝑒𝑎𝑠𝑢𝑟𝑒𝑑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𝐶𝐸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𝑅𝑒𝑝𝑜𝑟𝑡𝑒𝑑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𝐶𝐸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Adjust efficiency at typical operating condition: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𝐴𝑑𝑗𝑢𝑠𝑡𝑒𝑑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𝑅𝑒𝑝𝑜𝑟𝑡𝑒𝑑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@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𝐻𝑊𝑅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=110°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&amp; 50%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𝑙𝑜𝑎𝑑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𝐷𝑖𝑓𝑓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Average Plant Efficiency (APE):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𝐴𝑃𝐸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𝐴𝑑𝑗𝑢𝑠𝑡𝑒𝑑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– 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𝑆𝑘𝑖𝑛𝐿𝑜𝑠𝑠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𝐶𝑦𝑐𝐿𝑜𝑠𝑠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𝑆𝑦𝑠𝐿𝑜𝑠𝑠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𝑃𝑖𝑝𝑒𝐿𝑜𝑠𝑠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/>
              </a:p>
              <a:p>
                <a:pPr marL="0" indent="0">
                  <a:buNone/>
                </a:pPr>
                <a:endParaRPr lang="en-US" sz="2400" i="1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>
                  <a:spcAft>
                    <a:spcPts val="1200"/>
                  </a:spcAft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F98923-2EAD-43DA-95B2-A06CF453A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772" y="1531987"/>
                <a:ext cx="10880030" cy="4062714"/>
              </a:xfrm>
              <a:blipFill>
                <a:blip r:embed="rId3"/>
                <a:stretch>
                  <a:fillRect l="-728" b="-6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068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7A816DFB-8B0F-47B3-BC12-7B9F59B4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9268E-9F88-4137-BAD7-F76A88A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6626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Average Plant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98923-2EAD-43DA-95B2-A06CF453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1" y="2478745"/>
            <a:ext cx="4475892" cy="3685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1400" i="1" dirty="0">
                <a:solidFill>
                  <a:srgbClr val="FFFFFF"/>
                </a:solidFill>
              </a:rPr>
              <a:t>Average Plant Efficiency (APE) = CE – (</a:t>
            </a:r>
            <a:r>
              <a:rPr lang="en-US" sz="1400" i="1" dirty="0" err="1">
                <a:solidFill>
                  <a:srgbClr val="FFFFFF"/>
                </a:solidFill>
              </a:rPr>
              <a:t>SkinLoss</a:t>
            </a:r>
            <a:r>
              <a:rPr lang="en-US" sz="1400" i="1" dirty="0">
                <a:solidFill>
                  <a:srgbClr val="FFFFFF"/>
                </a:solidFill>
              </a:rPr>
              <a:t> + </a:t>
            </a:r>
            <a:r>
              <a:rPr lang="en-US" sz="1400" i="1" dirty="0" err="1">
                <a:solidFill>
                  <a:srgbClr val="FFFFFF"/>
                </a:solidFill>
              </a:rPr>
              <a:t>CycLoss</a:t>
            </a:r>
            <a:r>
              <a:rPr lang="en-US" sz="1400" i="1" dirty="0">
                <a:solidFill>
                  <a:srgbClr val="FFFFFF"/>
                </a:solidFill>
              </a:rPr>
              <a:t> + </a:t>
            </a:r>
            <a:r>
              <a:rPr lang="en-US" sz="1400" i="1" dirty="0" err="1">
                <a:solidFill>
                  <a:srgbClr val="FFFFFF"/>
                </a:solidFill>
              </a:rPr>
              <a:t>SysLoss</a:t>
            </a:r>
            <a:r>
              <a:rPr lang="en-US" sz="1400" i="1" dirty="0">
                <a:solidFill>
                  <a:srgbClr val="FFFFFF"/>
                </a:solidFill>
              </a:rPr>
              <a:t> + </a:t>
            </a:r>
            <a:r>
              <a:rPr lang="en-US" sz="1400" i="1" dirty="0" err="1">
                <a:solidFill>
                  <a:srgbClr val="FFFFFF"/>
                </a:solidFill>
              </a:rPr>
              <a:t>PipeLoss</a:t>
            </a:r>
            <a:r>
              <a:rPr lang="en-US" sz="1400" i="1" dirty="0">
                <a:solidFill>
                  <a:srgbClr val="FFFFFF"/>
                </a:solidFill>
              </a:rPr>
              <a:t>), </a:t>
            </a:r>
            <a:r>
              <a:rPr lang="en-US" sz="1400" dirty="0">
                <a:solidFill>
                  <a:srgbClr val="FFFFFF"/>
                </a:solidFill>
              </a:rPr>
              <a:t>where: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1400" dirty="0">
                <a:solidFill>
                  <a:srgbClr val="FFFFFF"/>
                </a:solidFill>
              </a:rPr>
              <a:t>CE = Combustion Efficiency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1400" dirty="0" err="1">
                <a:solidFill>
                  <a:srgbClr val="FFFFFF"/>
                </a:solidFill>
              </a:rPr>
              <a:t>SkinLoss</a:t>
            </a:r>
            <a:r>
              <a:rPr lang="en-US" sz="1400" dirty="0">
                <a:solidFill>
                  <a:srgbClr val="FFFFFF"/>
                </a:solidFill>
              </a:rPr>
              <a:t> = Boiler Skin Losses %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1400" dirty="0" err="1">
                <a:solidFill>
                  <a:srgbClr val="FFFFFF"/>
                </a:solidFill>
              </a:rPr>
              <a:t>CycLoss</a:t>
            </a:r>
            <a:r>
              <a:rPr lang="en-US" sz="1400" dirty="0">
                <a:solidFill>
                  <a:srgbClr val="FFFFFF"/>
                </a:solidFill>
              </a:rPr>
              <a:t> = Cycling Purge Losses %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1400" dirty="0" err="1">
                <a:solidFill>
                  <a:srgbClr val="FFFFFF"/>
                </a:solidFill>
              </a:rPr>
              <a:t>SysLoss</a:t>
            </a:r>
            <a:r>
              <a:rPr lang="en-US" sz="1400" dirty="0">
                <a:solidFill>
                  <a:srgbClr val="FFFFFF"/>
                </a:solidFill>
              </a:rPr>
              <a:t> = Steam Trap and Condensate Losses %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1400" dirty="0" err="1">
                <a:solidFill>
                  <a:srgbClr val="FFFFFF"/>
                </a:solidFill>
              </a:rPr>
              <a:t>PipeLoss</a:t>
            </a:r>
            <a:r>
              <a:rPr lang="en-US" sz="1400" dirty="0">
                <a:solidFill>
                  <a:srgbClr val="FFFFFF"/>
                </a:solidFill>
              </a:rPr>
              <a:t> = Distribution Piping Losses %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1400" dirty="0">
                <a:solidFill>
                  <a:srgbClr val="FFFFFF"/>
                </a:solidFill>
              </a:rPr>
              <a:t>Combustion Efficiency is not always the only driver for savings.  Is it still the “Critical Variable?”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87D435C-84AC-4E27-9CD3-0AAAF73E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A4C881-BF60-416C-A273-70541298E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52EAD0-B4A1-4BE2-B5D1-E8734D48D485}"/>
              </a:ext>
            </a:extLst>
          </p:cNvPr>
          <p:cNvGraphicFramePr>
            <a:graphicFrameLocks noGrp="1"/>
          </p:cNvGraphicFramePr>
          <p:nvPr/>
        </p:nvGraphicFramePr>
        <p:xfrm>
          <a:off x="7053434" y="2478745"/>
          <a:ext cx="4159569" cy="229632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585134">
                  <a:extLst>
                    <a:ext uri="{9D8B030D-6E8A-4147-A177-3AD203B41FA5}">
                      <a16:colId xmlns:a16="http://schemas.microsoft.com/office/drawing/2014/main" val="518869693"/>
                    </a:ext>
                  </a:extLst>
                </a:gridCol>
                <a:gridCol w="1494134">
                  <a:extLst>
                    <a:ext uri="{9D8B030D-6E8A-4147-A177-3AD203B41FA5}">
                      <a16:colId xmlns:a16="http://schemas.microsoft.com/office/drawing/2014/main" val="3911477512"/>
                    </a:ext>
                  </a:extLst>
                </a:gridCol>
                <a:gridCol w="1080301">
                  <a:extLst>
                    <a:ext uri="{9D8B030D-6E8A-4147-A177-3AD203B41FA5}">
                      <a16:colId xmlns:a16="http://schemas.microsoft.com/office/drawing/2014/main" val="952023325"/>
                    </a:ext>
                  </a:extLst>
                </a:gridCol>
              </a:tblGrid>
              <a:tr h="382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Existing 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New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extLst>
                  <a:ext uri="{0D108BD9-81ED-4DB2-BD59-A6C34878D82A}">
                    <a16:rowId xmlns:a16="http://schemas.microsoft.com/office/drawing/2014/main" val="2851481318"/>
                  </a:ext>
                </a:extLst>
              </a:tr>
              <a:tr h="382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SkinLoss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0.5%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extLst>
                  <a:ext uri="{0D108BD9-81ED-4DB2-BD59-A6C34878D82A}">
                    <a16:rowId xmlns:a16="http://schemas.microsoft.com/office/drawing/2014/main" val="3708896956"/>
                  </a:ext>
                </a:extLst>
              </a:tr>
              <a:tr h="382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CycLoss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0%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extLst>
                  <a:ext uri="{0D108BD9-81ED-4DB2-BD59-A6C34878D82A}">
                    <a16:rowId xmlns:a16="http://schemas.microsoft.com/office/drawing/2014/main" val="3451645802"/>
                  </a:ext>
                </a:extLst>
              </a:tr>
              <a:tr h="382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SysLoss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0%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extLst>
                  <a:ext uri="{0D108BD9-81ED-4DB2-BD59-A6C34878D82A}">
                    <a16:rowId xmlns:a16="http://schemas.microsoft.com/office/drawing/2014/main" val="2215960600"/>
                  </a:ext>
                </a:extLst>
              </a:tr>
              <a:tr h="382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PipeLoss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5%</a:t>
                      </a:r>
                      <a:endParaRPr lang="en-US" sz="22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1.5%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extLst>
                  <a:ext uri="{0D108BD9-81ED-4DB2-BD59-A6C34878D82A}">
                    <a16:rowId xmlns:a16="http://schemas.microsoft.com/office/drawing/2014/main" val="3914123651"/>
                  </a:ext>
                </a:extLst>
              </a:tr>
              <a:tr h="382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Total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13%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2%</a:t>
                      </a:r>
                      <a:endParaRPr lang="en-US" sz="22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extLst>
                  <a:ext uri="{0D108BD9-81ED-4DB2-BD59-A6C34878D82A}">
                    <a16:rowId xmlns:a16="http://schemas.microsoft.com/office/drawing/2014/main" val="4053703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2BFC0C5-DD72-4E42-AB1D-68E10307E11C}"/>
              </a:ext>
            </a:extLst>
          </p:cNvPr>
          <p:cNvSpPr txBox="1">
            <a:spLocks/>
          </p:cNvSpPr>
          <p:nvPr/>
        </p:nvSpPr>
        <p:spPr>
          <a:xfrm>
            <a:off x="7157500" y="1033475"/>
            <a:ext cx="3969951" cy="1075023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Sample “Steam to Condensing HW” values</a:t>
            </a:r>
          </a:p>
        </p:txBody>
      </p:sp>
    </p:spTree>
    <p:extLst>
      <p:ext uri="{BB962C8B-B14F-4D97-AF65-F5344CB8AC3E}">
        <p14:creationId xmlns:p14="http://schemas.microsoft.com/office/powerpoint/2010/main" val="3999935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34B53BE1-D2E2-4E46-987E-211A9D500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9268E-9F88-4137-BAD7-F76A88A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530227"/>
            <a:ext cx="3401568" cy="1495794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Lessons Learned</a:t>
            </a:r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FFB9713E-9F53-4A50-BDAA-CEB2A263B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D0947F32-7A9B-4BE1-B11D-B9ACA26EB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120848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5319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71C4C1-7522-41D4-8C06-2E3E43CCC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097" y="539879"/>
            <a:ext cx="8991600" cy="1645920"/>
          </a:xfrm>
        </p:spPr>
        <p:txBody>
          <a:bodyPr>
            <a:normAutofit/>
          </a:bodyPr>
          <a:lstStyle/>
          <a:p>
            <a:r>
              <a:rPr lang="en-US" sz="5400" dirty="0"/>
              <a:t>Q&amp;A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481F3B6-A175-48FA-8CEC-95E8D9E5028E}"/>
              </a:ext>
            </a:extLst>
          </p:cNvPr>
          <p:cNvSpPr txBox="1">
            <a:spLocks/>
          </p:cNvSpPr>
          <p:nvPr/>
        </p:nvSpPr>
        <p:spPr>
          <a:xfrm>
            <a:off x="1495097" y="2904982"/>
            <a:ext cx="3770615" cy="15243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John Nott, PE, BEMP, CEM, CMVP</a:t>
            </a:r>
          </a:p>
          <a:p>
            <a:pPr algn="l"/>
            <a:r>
              <a:rPr lang="en-US" dirty="0"/>
              <a:t>Principal Energy Engineer</a:t>
            </a:r>
          </a:p>
          <a:p>
            <a:pPr algn="l"/>
            <a:r>
              <a:rPr lang="en-US" dirty="0"/>
              <a:t>TLC Engineering Solutions</a:t>
            </a:r>
          </a:p>
          <a:p>
            <a:pPr algn="l"/>
            <a:r>
              <a:rPr lang="en-US" dirty="0"/>
              <a:t>John.nott@tlc-eng.com</a:t>
            </a:r>
          </a:p>
          <a:p>
            <a:pPr algn="l"/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577ED9-8A83-43DA-A2F0-59D42EBB0C95}"/>
              </a:ext>
            </a:extLst>
          </p:cNvPr>
          <p:cNvSpPr txBox="1">
            <a:spLocks/>
          </p:cNvSpPr>
          <p:nvPr/>
        </p:nvSpPr>
        <p:spPr>
          <a:xfrm>
            <a:off x="6716082" y="2904982"/>
            <a:ext cx="3770615" cy="16459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Cody David, PE</a:t>
            </a:r>
          </a:p>
          <a:p>
            <a:pPr algn="l"/>
            <a:r>
              <a:rPr lang="en-US" dirty="0"/>
              <a:t>Senior Energy Engineer</a:t>
            </a:r>
          </a:p>
          <a:p>
            <a:pPr algn="l"/>
            <a:r>
              <a:rPr lang="en-US" dirty="0"/>
              <a:t>TLC Engineering Solutions</a:t>
            </a:r>
          </a:p>
          <a:p>
            <a:pPr algn="l"/>
            <a:r>
              <a:rPr lang="en-US" dirty="0"/>
              <a:t>Cody.David@tlc-eng.com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0C90E18-5074-8274-4D89-1D85174CE85A}"/>
              </a:ext>
            </a:extLst>
          </p:cNvPr>
          <p:cNvSpPr txBox="1">
            <a:spLocks/>
          </p:cNvSpPr>
          <p:nvPr/>
        </p:nvSpPr>
        <p:spPr>
          <a:xfrm>
            <a:off x="3896711" y="4793817"/>
            <a:ext cx="3770615" cy="15243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Additional Support from:</a:t>
            </a:r>
          </a:p>
          <a:p>
            <a:pPr algn="l"/>
            <a:r>
              <a:rPr lang="en-US" dirty="0"/>
              <a:t>Nathalie Shaffer, PE, CEM</a:t>
            </a:r>
          </a:p>
          <a:p>
            <a:pPr algn="l"/>
            <a:r>
              <a:rPr lang="en-US" dirty="0"/>
              <a:t>Schneider Electric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2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9B36D7A-A7E3-4D91-B241-844132292F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43D122-CC08-4DE2-BB05-656172AC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58103"/>
            <a:ext cx="7729728" cy="941796"/>
          </a:xfrm>
          <a:solidFill>
            <a:srgbClr val="000000">
              <a:alpha val="70000"/>
            </a:srgbClr>
          </a:solidFill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Measurement &amp; Verification</a:t>
            </a:r>
          </a:p>
        </p:txBody>
      </p:sp>
    </p:spTree>
    <p:extLst>
      <p:ext uri="{BB962C8B-B14F-4D97-AF65-F5344CB8AC3E}">
        <p14:creationId xmlns:p14="http://schemas.microsoft.com/office/powerpoint/2010/main" val="59242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llery">
            <a:extLst>
              <a:ext uri="{FF2B5EF4-FFF2-40B4-BE49-F238E27FC236}">
                <a16:creationId xmlns:a16="http://schemas.microsoft.com/office/drawing/2014/main" id="{926F9F0A-E3AC-4677-B085-78D8BFB83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5" r="12224" b="1"/>
          <a:stretch/>
        </p:blipFill>
        <p:spPr bwMode="auto">
          <a:xfrm>
            <a:off x="20" y="10"/>
            <a:ext cx="75376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5D6FD2-F029-4656-969C-B82253F1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82" y="3003815"/>
            <a:ext cx="5928360" cy="669394"/>
          </a:xfrm>
          <a:solidFill>
            <a:schemeClr val="tx1">
              <a:alpha val="76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M&amp;V Challenges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DC18BC7-5FF5-42FD-8163-C0D34837F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9228E-D189-4D8A-8ACC-C78A18FE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9074" y="390525"/>
            <a:ext cx="3971925" cy="5895975"/>
          </a:xfrm>
        </p:spPr>
        <p:txBody>
          <a:bodyPr anchor="ctr">
            <a:normAutofit/>
          </a:bodyPr>
          <a:lstStyle/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FFF"/>
                </a:solidFill>
              </a:rPr>
              <a:t>Balancing accuracy and reliability of measurements with the cost and rigor to perform them</a:t>
            </a: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FFF"/>
                </a:solidFill>
              </a:rPr>
              <a:t>Small savings make it difficult to justify costly measurements of multiple parameters</a:t>
            </a: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FFFF"/>
                </a:solidFill>
              </a:rPr>
              <a:t>Translating measurements into savings adjustments</a:t>
            </a: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9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298BC-B655-4EAC-A2F9-313E7008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7" y="141759"/>
            <a:ext cx="4494998" cy="1134640"/>
          </a:xfrm>
        </p:spPr>
        <p:txBody>
          <a:bodyPr/>
          <a:lstStyle/>
          <a:p>
            <a:r>
              <a:rPr lang="en-US"/>
              <a:t>Non-condensing boiler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CFCD5C-A4B7-4153-9AAD-A79DE5CBCEC7}"/>
              </a:ext>
            </a:extLst>
          </p:cNvPr>
          <p:cNvSpPr txBox="1">
            <a:spLocks/>
          </p:cNvSpPr>
          <p:nvPr/>
        </p:nvSpPr>
        <p:spPr>
          <a:xfrm>
            <a:off x="7067157" y="141759"/>
            <a:ext cx="4494998" cy="11346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condensing boiler</a:t>
            </a:r>
            <a:endParaRPr lang="en-US" dirty="0"/>
          </a:p>
        </p:txBody>
      </p:sp>
      <p:graphicFrame>
        <p:nvGraphicFramePr>
          <p:cNvPr id="22" name="Text Placeholder 3">
            <a:extLst>
              <a:ext uri="{FF2B5EF4-FFF2-40B4-BE49-F238E27FC236}">
                <a16:creationId xmlns:a16="http://schemas.microsoft.com/office/drawing/2014/main" id="{36C4404A-D3FF-44EB-91B4-338025D0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659178"/>
              </p:ext>
            </p:extLst>
          </p:nvPr>
        </p:nvGraphicFramePr>
        <p:xfrm>
          <a:off x="629847" y="1534510"/>
          <a:ext cx="4494998" cy="420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ext Placeholder 3">
            <a:extLst>
              <a:ext uri="{FF2B5EF4-FFF2-40B4-BE49-F238E27FC236}">
                <a16:creationId xmlns:a16="http://schemas.microsoft.com/office/drawing/2014/main" id="{0A0D786C-423C-4AA1-A07D-9EE091B33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804991"/>
              </p:ext>
            </p:extLst>
          </p:nvPr>
        </p:nvGraphicFramePr>
        <p:xfrm>
          <a:off x="7067155" y="1534509"/>
          <a:ext cx="4494998" cy="420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7776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268E-9F88-4137-BAD7-F76A88A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881" y="268260"/>
            <a:ext cx="10202238" cy="677317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of firing rate on combustion efficiency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4005C9A-33F3-4B0E-B890-2ECC5004F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567996"/>
              </p:ext>
            </p:extLst>
          </p:nvPr>
        </p:nvGraphicFramePr>
        <p:xfrm>
          <a:off x="1375025" y="1087506"/>
          <a:ext cx="9441949" cy="5333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06F7851-EAFC-4B34-9D92-27C290302DEB}"/>
              </a:ext>
            </a:extLst>
          </p:cNvPr>
          <p:cNvSpPr txBox="1"/>
          <p:nvPr/>
        </p:nvSpPr>
        <p:spPr>
          <a:xfrm>
            <a:off x="1375025" y="6488668"/>
            <a:ext cx="833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data from Cleaver-Brooks for natural gas fired boilers</a:t>
            </a:r>
          </a:p>
        </p:txBody>
      </p:sp>
    </p:spTree>
    <p:extLst>
      <p:ext uri="{BB962C8B-B14F-4D97-AF65-F5344CB8AC3E}">
        <p14:creationId xmlns:p14="http://schemas.microsoft.com/office/powerpoint/2010/main" val="371046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2C724C-031A-4E24-B98C-99AFED2ED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08" y="1159965"/>
            <a:ext cx="9136620" cy="5156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59268E-9F88-4137-BAD7-F76A88A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24" y="135134"/>
            <a:ext cx="10572108" cy="677317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of Return Water Temperature on Efficiency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0B11D8-26A9-436F-890C-E531C42763DE}"/>
              </a:ext>
            </a:extLst>
          </p:cNvPr>
          <p:cNvSpPr txBox="1"/>
          <p:nvPr/>
        </p:nvSpPr>
        <p:spPr>
          <a:xfrm>
            <a:off x="2746153" y="5265028"/>
            <a:ext cx="20074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Condensing Mode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4CB354-9024-4A12-AD81-D3CD881FF40B}"/>
              </a:ext>
            </a:extLst>
          </p:cNvPr>
          <p:cNvSpPr txBox="1"/>
          <p:nvPr/>
        </p:nvSpPr>
        <p:spPr>
          <a:xfrm>
            <a:off x="5488148" y="3059668"/>
            <a:ext cx="24016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Non-Condensing Mode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88E841F1-F28A-4680-AB73-82A50F382476}"/>
              </a:ext>
            </a:extLst>
          </p:cNvPr>
          <p:cNvSpPr/>
          <p:nvPr/>
        </p:nvSpPr>
        <p:spPr>
          <a:xfrm rot="5400000">
            <a:off x="6355045" y="2262883"/>
            <a:ext cx="667820" cy="300005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585A4BE9-F3BE-49EC-B80B-8B4472EE15DC}"/>
              </a:ext>
            </a:extLst>
          </p:cNvPr>
          <p:cNvSpPr/>
          <p:nvPr/>
        </p:nvSpPr>
        <p:spPr>
          <a:xfrm rot="16200000">
            <a:off x="3524911" y="3627351"/>
            <a:ext cx="449960" cy="282539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791949-0853-42BE-B392-9D39365F6951}"/>
              </a:ext>
            </a:extLst>
          </p:cNvPr>
          <p:cNvSpPr txBox="1"/>
          <p:nvPr/>
        </p:nvSpPr>
        <p:spPr>
          <a:xfrm>
            <a:off x="6852633" y="5988439"/>
            <a:ext cx="1047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92929"/>
                </a:solidFill>
              </a:rPr>
              <a:t>Difference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9F5B96-0E19-4904-BFFA-9A08054FA95F}"/>
              </a:ext>
            </a:extLst>
          </p:cNvPr>
          <p:cNvSpPr txBox="1"/>
          <p:nvPr/>
        </p:nvSpPr>
        <p:spPr>
          <a:xfrm>
            <a:off x="980207" y="6479567"/>
            <a:ext cx="720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Engineering Data for Fulton VTG-5000.  Fuel is natural gas.</a:t>
            </a:r>
          </a:p>
        </p:txBody>
      </p:sp>
    </p:spTree>
    <p:extLst>
      <p:ext uri="{BB962C8B-B14F-4D97-AF65-F5344CB8AC3E}">
        <p14:creationId xmlns:p14="http://schemas.microsoft.com/office/powerpoint/2010/main" val="175325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B53BE1-D2E2-4E46-987E-211A9D500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9268E-9F88-4137-BAD7-F76A88A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530227"/>
            <a:ext cx="3401568" cy="1495794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Boiler Measurement &amp; verification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B9713E-9F53-4A50-BDAA-CEB2A263B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6100FE-6A7E-4C1D-9196-3FD9DE412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679812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6207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7A816DFB-8B0F-47B3-BC12-7B9F59B4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9268E-9F88-4137-BAD7-F76A88A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6626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Average Plant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98923-2EAD-43DA-95B2-A06CF453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1" y="2478745"/>
            <a:ext cx="4475892" cy="3685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1400" i="1" dirty="0">
                <a:solidFill>
                  <a:srgbClr val="FFFFFF"/>
                </a:solidFill>
              </a:rPr>
              <a:t>Average Plant Efficiency (APE) = CE – (</a:t>
            </a:r>
            <a:r>
              <a:rPr lang="en-US" sz="1400" i="1" dirty="0" err="1">
                <a:solidFill>
                  <a:srgbClr val="FFFFFF"/>
                </a:solidFill>
              </a:rPr>
              <a:t>SkinLoss</a:t>
            </a:r>
            <a:r>
              <a:rPr lang="en-US" sz="1400" i="1" dirty="0">
                <a:solidFill>
                  <a:srgbClr val="FFFFFF"/>
                </a:solidFill>
              </a:rPr>
              <a:t> + </a:t>
            </a:r>
            <a:r>
              <a:rPr lang="en-US" sz="1400" i="1" dirty="0" err="1">
                <a:solidFill>
                  <a:srgbClr val="FFFFFF"/>
                </a:solidFill>
              </a:rPr>
              <a:t>CycLoss</a:t>
            </a:r>
            <a:r>
              <a:rPr lang="en-US" sz="1400" i="1" dirty="0">
                <a:solidFill>
                  <a:srgbClr val="FFFFFF"/>
                </a:solidFill>
              </a:rPr>
              <a:t> + </a:t>
            </a:r>
            <a:r>
              <a:rPr lang="en-US" sz="1400" i="1" dirty="0" err="1">
                <a:solidFill>
                  <a:srgbClr val="FFFFFF"/>
                </a:solidFill>
              </a:rPr>
              <a:t>SysLoss</a:t>
            </a:r>
            <a:r>
              <a:rPr lang="en-US" sz="1400" i="1" dirty="0">
                <a:solidFill>
                  <a:srgbClr val="FFFFFF"/>
                </a:solidFill>
              </a:rPr>
              <a:t> + </a:t>
            </a:r>
            <a:r>
              <a:rPr lang="en-US" sz="1400" i="1" dirty="0" err="1">
                <a:solidFill>
                  <a:srgbClr val="FFFFFF"/>
                </a:solidFill>
              </a:rPr>
              <a:t>PipeLoss</a:t>
            </a:r>
            <a:r>
              <a:rPr lang="en-US" sz="1400" i="1" dirty="0">
                <a:solidFill>
                  <a:srgbClr val="FFFFFF"/>
                </a:solidFill>
              </a:rPr>
              <a:t>), </a:t>
            </a:r>
            <a:r>
              <a:rPr lang="en-US" sz="1400" dirty="0">
                <a:solidFill>
                  <a:srgbClr val="FFFFFF"/>
                </a:solidFill>
              </a:rPr>
              <a:t>where: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1400" dirty="0">
                <a:solidFill>
                  <a:srgbClr val="FFFFFF"/>
                </a:solidFill>
              </a:rPr>
              <a:t>CE = Combustion Efficiency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1400" dirty="0" err="1">
                <a:solidFill>
                  <a:srgbClr val="FFFFFF"/>
                </a:solidFill>
              </a:rPr>
              <a:t>SkinLoss</a:t>
            </a:r>
            <a:r>
              <a:rPr lang="en-US" sz="1400" dirty="0">
                <a:solidFill>
                  <a:srgbClr val="FFFFFF"/>
                </a:solidFill>
              </a:rPr>
              <a:t> = Boiler Skin Losses %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1400" dirty="0" err="1">
                <a:solidFill>
                  <a:srgbClr val="FFFFFF"/>
                </a:solidFill>
              </a:rPr>
              <a:t>CycLoss</a:t>
            </a:r>
            <a:r>
              <a:rPr lang="en-US" sz="1400" dirty="0">
                <a:solidFill>
                  <a:srgbClr val="FFFFFF"/>
                </a:solidFill>
              </a:rPr>
              <a:t> = Cycling Purge Losses %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1400" dirty="0" err="1">
                <a:solidFill>
                  <a:srgbClr val="FFFFFF"/>
                </a:solidFill>
              </a:rPr>
              <a:t>SysLoss</a:t>
            </a:r>
            <a:r>
              <a:rPr lang="en-US" sz="1400" dirty="0">
                <a:solidFill>
                  <a:srgbClr val="FFFFFF"/>
                </a:solidFill>
              </a:rPr>
              <a:t> = Steam Trap and Condensate Losses %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1400" dirty="0" err="1">
                <a:solidFill>
                  <a:srgbClr val="FFFFFF"/>
                </a:solidFill>
              </a:rPr>
              <a:t>PipeLoss</a:t>
            </a:r>
            <a:r>
              <a:rPr lang="en-US" sz="1400" dirty="0">
                <a:solidFill>
                  <a:srgbClr val="FFFFFF"/>
                </a:solidFill>
              </a:rPr>
              <a:t> = Distribution Piping Losses %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</a:pPr>
            <a:r>
              <a:rPr lang="en-US" sz="1400" dirty="0">
                <a:solidFill>
                  <a:srgbClr val="FFFFFF"/>
                </a:solidFill>
              </a:rPr>
              <a:t>Combustion Efficiency is not always the only driver for savings.  Is it still the “Critical Variable?”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87D435C-84AC-4E27-9CD3-0AAAF73E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A4C881-BF60-416C-A273-70541298E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52EAD0-B4A1-4BE2-B5D1-E8734D48D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210963"/>
              </p:ext>
            </p:extLst>
          </p:nvPr>
        </p:nvGraphicFramePr>
        <p:xfrm>
          <a:off x="7053434" y="2478745"/>
          <a:ext cx="4159569" cy="229632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585134">
                  <a:extLst>
                    <a:ext uri="{9D8B030D-6E8A-4147-A177-3AD203B41FA5}">
                      <a16:colId xmlns:a16="http://schemas.microsoft.com/office/drawing/2014/main" val="518869693"/>
                    </a:ext>
                  </a:extLst>
                </a:gridCol>
                <a:gridCol w="1494134">
                  <a:extLst>
                    <a:ext uri="{9D8B030D-6E8A-4147-A177-3AD203B41FA5}">
                      <a16:colId xmlns:a16="http://schemas.microsoft.com/office/drawing/2014/main" val="3911477512"/>
                    </a:ext>
                  </a:extLst>
                </a:gridCol>
                <a:gridCol w="1080301">
                  <a:extLst>
                    <a:ext uri="{9D8B030D-6E8A-4147-A177-3AD203B41FA5}">
                      <a16:colId xmlns:a16="http://schemas.microsoft.com/office/drawing/2014/main" val="952023325"/>
                    </a:ext>
                  </a:extLst>
                </a:gridCol>
              </a:tblGrid>
              <a:tr h="382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Existing 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New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extLst>
                  <a:ext uri="{0D108BD9-81ED-4DB2-BD59-A6C34878D82A}">
                    <a16:rowId xmlns:a16="http://schemas.microsoft.com/office/drawing/2014/main" val="2851481318"/>
                  </a:ext>
                </a:extLst>
              </a:tr>
              <a:tr h="382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SkinLoss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0.5%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extLst>
                  <a:ext uri="{0D108BD9-81ED-4DB2-BD59-A6C34878D82A}">
                    <a16:rowId xmlns:a16="http://schemas.microsoft.com/office/drawing/2014/main" val="3708896956"/>
                  </a:ext>
                </a:extLst>
              </a:tr>
              <a:tr h="382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CycLoss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0%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extLst>
                  <a:ext uri="{0D108BD9-81ED-4DB2-BD59-A6C34878D82A}">
                    <a16:rowId xmlns:a16="http://schemas.microsoft.com/office/drawing/2014/main" val="3451645802"/>
                  </a:ext>
                </a:extLst>
              </a:tr>
              <a:tr h="382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SysLoss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0%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extLst>
                  <a:ext uri="{0D108BD9-81ED-4DB2-BD59-A6C34878D82A}">
                    <a16:rowId xmlns:a16="http://schemas.microsoft.com/office/drawing/2014/main" val="2215960600"/>
                  </a:ext>
                </a:extLst>
              </a:tr>
              <a:tr h="382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PipeLoss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5%</a:t>
                      </a:r>
                      <a:endParaRPr lang="en-US" sz="22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1.5%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extLst>
                  <a:ext uri="{0D108BD9-81ED-4DB2-BD59-A6C34878D82A}">
                    <a16:rowId xmlns:a16="http://schemas.microsoft.com/office/drawing/2014/main" val="3914123651"/>
                  </a:ext>
                </a:extLst>
              </a:tr>
              <a:tr h="382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Total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13%</a:t>
                      </a:r>
                      <a:endParaRPr lang="en-US" sz="22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2%</a:t>
                      </a:r>
                      <a:endParaRPr lang="en-US" sz="22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0" marR="93600" marT="0" marB="0"/>
                </a:tc>
                <a:extLst>
                  <a:ext uri="{0D108BD9-81ED-4DB2-BD59-A6C34878D82A}">
                    <a16:rowId xmlns:a16="http://schemas.microsoft.com/office/drawing/2014/main" val="4053703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2BFC0C5-DD72-4E42-AB1D-68E10307E11C}"/>
              </a:ext>
            </a:extLst>
          </p:cNvPr>
          <p:cNvSpPr txBox="1">
            <a:spLocks/>
          </p:cNvSpPr>
          <p:nvPr/>
        </p:nvSpPr>
        <p:spPr>
          <a:xfrm>
            <a:off x="7157500" y="1033475"/>
            <a:ext cx="3969951" cy="1075023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62626"/>
                </a:solidFill>
              </a:rPr>
              <a:t>Sample “Steam to Condensing HW” values</a:t>
            </a:r>
          </a:p>
        </p:txBody>
      </p:sp>
    </p:spTree>
    <p:extLst>
      <p:ext uri="{BB962C8B-B14F-4D97-AF65-F5344CB8AC3E}">
        <p14:creationId xmlns:p14="http://schemas.microsoft.com/office/powerpoint/2010/main" val="154727886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1725</Words>
  <Application>Microsoft Office PowerPoint</Application>
  <PresentationFormat>Widescreen</PresentationFormat>
  <Paragraphs>234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Courier</vt:lpstr>
      <vt:lpstr>Courier New</vt:lpstr>
      <vt:lpstr>Gill Sans MT</vt:lpstr>
      <vt:lpstr>Gill Sans MT Condensed</vt:lpstr>
      <vt:lpstr>PT Sans</vt:lpstr>
      <vt:lpstr>Wingdings</vt:lpstr>
      <vt:lpstr>Parcel</vt:lpstr>
      <vt:lpstr>Adjusting Savings to the New World:  Measurement &amp; Verification for Condensing Boilers</vt:lpstr>
      <vt:lpstr>Introduction</vt:lpstr>
      <vt:lpstr>Measurement &amp; Verification</vt:lpstr>
      <vt:lpstr>M&amp;V Challenges</vt:lpstr>
      <vt:lpstr>Non-condensing boiler</vt:lpstr>
      <vt:lpstr>Impact of firing rate on combustion efficiency</vt:lpstr>
      <vt:lpstr>Impact of Return Water Temperature on Efficiency</vt:lpstr>
      <vt:lpstr>Boiler Measurement &amp; verification</vt:lpstr>
      <vt:lpstr>Average Plant efficiency</vt:lpstr>
      <vt:lpstr>methods of Measuring combustion efficiency</vt:lpstr>
      <vt:lpstr>combustion efficiency Calculation</vt:lpstr>
      <vt:lpstr>AHRI 1500/BTS-2000: Efficiency of space heating Boilers</vt:lpstr>
      <vt:lpstr>Field testing Approach based on BTS-2000</vt:lpstr>
      <vt:lpstr>PowerPoint Presentation</vt:lpstr>
      <vt:lpstr>Challenges with measuring Steady-State Condensate</vt:lpstr>
      <vt:lpstr>Measuring condensate with Psychrometrics and Chemistry</vt:lpstr>
      <vt:lpstr>Measuring condensate with Psychrometrics and Chemistry</vt:lpstr>
      <vt:lpstr>AHRI 1261: Performance rating of portable flue gas analyzers</vt:lpstr>
      <vt:lpstr>Translating Measurements into savings</vt:lpstr>
      <vt:lpstr>Calculating Savings</vt:lpstr>
      <vt:lpstr>Average Plant efficiency</vt:lpstr>
      <vt:lpstr>Lessons Learned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Adjusting Savings to the New World:  Measurement &amp; Verification for Condensing Boilers</dc:title>
  <dc:creator>Cody David</dc:creator>
  <cp:lastModifiedBy>David, Cody</cp:lastModifiedBy>
  <cp:revision>12</cp:revision>
  <dcterms:created xsi:type="dcterms:W3CDTF">2020-11-13T21:12:02Z</dcterms:created>
  <dcterms:modified xsi:type="dcterms:W3CDTF">2023-04-24T14:55:54Z</dcterms:modified>
</cp:coreProperties>
</file>