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  <p:sldMasterId id="2147483660" r:id="rId6"/>
  </p:sldMasterIdLst>
  <p:notesMasterIdLst>
    <p:notesMasterId r:id="rId18"/>
  </p:notesMasterIdLst>
  <p:sldIdLst>
    <p:sldId id="256" r:id="rId7"/>
    <p:sldId id="2147481755" r:id="rId8"/>
    <p:sldId id="2147481732" r:id="rId9"/>
    <p:sldId id="2147481750" r:id="rId10"/>
    <p:sldId id="2147481753" r:id="rId11"/>
    <p:sldId id="2147481751" r:id="rId12"/>
    <p:sldId id="2147481752" r:id="rId13"/>
    <p:sldId id="2147481749" r:id="rId14"/>
    <p:sldId id="2147481734" r:id="rId15"/>
    <p:sldId id="2147481735" r:id="rId16"/>
    <p:sldId id="262" r:id="rId17"/>
  </p:sldIdLst>
  <p:sldSz cx="14630400" cy="82296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6530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13061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9592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261231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3265388" algn="l" defTabSz="65307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3918465" algn="l" defTabSz="65307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4571543" algn="l" defTabSz="65307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5224620" algn="l" defTabSz="65307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640">
          <p15:clr>
            <a:srgbClr val="A4A3A4"/>
          </p15:clr>
        </p15:guide>
        <p15:guide id="2" pos="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E1B32"/>
    <a:srgbClr val="0A8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667AB-E1CD-289A-BCEA-1114FE18CC50}" v="36" dt="2026-02-24T15:21:45.325"/>
    <p1510:client id="{FF98E6FA-A697-09C0-150F-878C4A22F9D5}" v="479" dt="2026-02-23T00:29:24.3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640"/>
        <p:guide pos="83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9336DB6B-24D4-BD40-B1AA-A07B68D1098D}" type="datetimeFigureOut">
              <a:rPr lang="en-US"/>
              <a:pPr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F43839F5-DEC4-F445-924E-03AEB84E8A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09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ＭＳ Ｐゴシック" pitchFamily="-123" charset="-128"/>
        <a:cs typeface="ＭＳ Ｐゴシック" pitchFamily="-123" charset="-128"/>
      </a:defRPr>
    </a:lvl1pPr>
    <a:lvl2pPr marL="653077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2pPr>
    <a:lvl3pPr marL="1306155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3pPr>
    <a:lvl4pPr marL="195923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4pPr>
    <a:lvl5pPr marL="2612311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ＭＳ Ｐゴシック" pitchFamily="-123" charset="-128"/>
        <a:cs typeface="+mn-cs"/>
      </a:defRPr>
    </a:lvl5pPr>
    <a:lvl6pPr marL="3265388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465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543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620" algn="l" defTabSz="13061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5450" y="692150"/>
            <a:ext cx="6159500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4243" indent="-29009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0374" indent="-23207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24523" indent="-23207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88672" indent="-23207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52822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1697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8112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45270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5FE148-0803-614E-B567-A1679350708C}" type="slidenum">
              <a:rPr lang="en-US">
                <a:latin typeface="Calibri" charset="0"/>
              </a:rPr>
              <a:pPr eaLnBrk="1" hangingPunct="1"/>
              <a:t>1</a:t>
            </a:fld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2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10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66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5pPr>
      <a:lvl6pPr marL="653077"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6pPr>
      <a:lvl7pPr marL="1306155"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7pPr>
      <a:lvl8pPr marL="1959233"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8pPr>
      <a:lvl9pPr marL="2612311" algn="ctr" rtl="0" eaLnBrk="1" fontAlgn="base" hangingPunct="1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489808" indent="-48980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1061251" indent="-40817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1632694" indent="-32653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2285771" indent="-32653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2938849" indent="-32653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9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3591926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003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082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160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77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15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23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311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388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46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62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0" name="Slide Number Placeholder 4"/>
          <p:cNvSpPr txBox="1">
            <a:spLocks/>
          </p:cNvSpPr>
          <p:nvPr/>
        </p:nvSpPr>
        <p:spPr>
          <a:xfrm>
            <a:off x="11216640" y="7731818"/>
            <a:ext cx="3413760" cy="438150"/>
          </a:xfrm>
          <a:prstGeom prst="rect">
            <a:avLst/>
          </a:prstGeom>
        </p:spPr>
        <p:txBody>
          <a:bodyPr lIns="130615" tIns="65308" rIns="130615" bIns="6530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fld id="{06E4340A-8238-3248-A483-14819444F21A}" type="slidenum">
              <a:rPr lang="en-US" sz="2200">
                <a:solidFill>
                  <a:srgbClr val="0A863D"/>
                </a:solidFill>
                <a:latin typeface="Arial Narrow" charset="0"/>
                <a:ea typeface="Arial Narrow" charset="0"/>
                <a:cs typeface="Arial Narrow" charset="0"/>
              </a:rPr>
              <a:pPr algn="r" eaLnBrk="1" hangingPunct="1"/>
              <a:t>‹#›</a:t>
            </a:fld>
            <a:endParaRPr lang="en-US" sz="2200">
              <a:solidFill>
                <a:srgbClr val="0A863D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5pPr>
      <a:lvl6pPr marL="653077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6pPr>
      <a:lvl7pPr marL="1306155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7pPr>
      <a:lvl8pPr marL="1959233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8pPr>
      <a:lvl9pPr marL="2612311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489808" indent="-4898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1061251" indent="-40817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1632694" indent="-3265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2285771" indent="-3265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2938849" indent="-3265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9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3591926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003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082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160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77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15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23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311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388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46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62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ＭＳ Ｐゴシック" pitchFamily="-123" charset="-128"/>
          <a:cs typeface="ＭＳ Ｐゴシック" pitchFamily="-12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5pPr>
      <a:lvl6pPr marL="653077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6pPr>
      <a:lvl7pPr marL="1306155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7pPr>
      <a:lvl8pPr marL="1959233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8pPr>
      <a:lvl9pPr marL="2612311" algn="ctr" rtl="0" fontAlgn="base"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Arial Narrow" pitchFamily="-123" charset="0"/>
          <a:ea typeface="ＭＳ Ｐゴシック" pitchFamily="-123" charset="-128"/>
          <a:cs typeface="ＭＳ Ｐゴシック" pitchFamily="-123" charset="-128"/>
        </a:defRPr>
      </a:lvl9pPr>
    </p:titleStyle>
    <p:bodyStyle>
      <a:lvl1pPr marL="489808" indent="-4898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600" kern="1200">
          <a:solidFill>
            <a:schemeClr val="tx1"/>
          </a:solidFill>
          <a:latin typeface="+mn-lt"/>
          <a:ea typeface="ＭＳ Ｐゴシック" pitchFamily="-123" charset="-128"/>
          <a:cs typeface="ＭＳ Ｐゴシック" pitchFamily="-123" charset="-128"/>
        </a:defRPr>
      </a:lvl1pPr>
      <a:lvl2pPr marL="1061251" indent="-40817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0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2pPr>
      <a:lvl3pPr marL="1632694" indent="-3265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3pPr>
      <a:lvl4pPr marL="2285771" indent="-3265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4pPr>
      <a:lvl5pPr marL="2938849" indent="-3265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900" kern="1200">
          <a:solidFill>
            <a:schemeClr val="tx1"/>
          </a:solidFill>
          <a:latin typeface="+mn-lt"/>
          <a:ea typeface="ＭＳ Ｐゴシック" pitchFamily="-123" charset="-128"/>
          <a:cs typeface="+mn-cs"/>
        </a:defRPr>
      </a:lvl5pPr>
      <a:lvl6pPr marL="3591926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003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082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160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77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15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23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311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388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46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62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3154876" y="3262729"/>
            <a:ext cx="11029362" cy="219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6000">
                <a:solidFill>
                  <a:srgbClr val="0E1B32"/>
                </a:solidFill>
                <a:latin typeface="Arial Narrow"/>
                <a:ea typeface="Arial Narrow" charset="0"/>
                <a:cs typeface="Arial Narrow" charset="0"/>
              </a:rPr>
              <a:t>Energy Resources Division Update</a:t>
            </a:r>
          </a:p>
          <a:p>
            <a:pPr algn="ctr" eaLnBrk="1" hangingPunct="1"/>
            <a:endParaRPr lang="en-US">
              <a:solidFill>
                <a:srgbClr val="173666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algn="ctr" eaLnBrk="1" hangingPunct="1"/>
            <a:r>
              <a:rPr lang="en-US" sz="2800">
                <a:solidFill>
                  <a:srgbClr val="0A863D"/>
                </a:solidFill>
                <a:latin typeface="Arial Narrow"/>
                <a:ea typeface="Arial Narrow" charset="0"/>
                <a:cs typeface="Arial Narrow" charset="0"/>
              </a:rPr>
              <a:t> Energy Resource Division </a:t>
            </a:r>
          </a:p>
          <a:p>
            <a:pPr algn="ctr" eaLnBrk="1" hangingPunct="1"/>
            <a:r>
              <a:rPr lang="en-US" sz="2800">
                <a:solidFill>
                  <a:srgbClr val="0E1B32"/>
                </a:solidFill>
                <a:latin typeface="Arial Narrow"/>
                <a:ea typeface="Arial Narrow" charset="0"/>
                <a:cs typeface="Arial Narrow" charset="0"/>
              </a:rPr>
              <a:t>February 23,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D71E230-73C5-6C41-EC37-77684EBA5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412" y="1719074"/>
            <a:ext cx="12929804" cy="327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56738" tIns="78370" rIns="156738" bIns="78370" anchor="t">
            <a:spAutoFit/>
          </a:bodyPr>
          <a:lstStyle>
            <a:defPPr>
              <a:defRPr lang="en-US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1795" indent="-391795" fontAlgn="base">
              <a:spcBef>
                <a:spcPct val="0"/>
              </a:spcBef>
              <a:spcAft>
                <a:spcPct val="0"/>
              </a:spcAft>
              <a:buFont typeface="Arial" pitchFamily="-123" charset="-52"/>
              <a:buChar char="•"/>
              <a:defRPr/>
            </a:pPr>
            <a:r>
              <a:rPr lang="en-US" sz="2600" b="1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GEFA’s mission is to conserve and improve Georgia’s energy, land, and water resources. </a:t>
            </a:r>
          </a:p>
          <a:p>
            <a:pPr marL="391795" indent="-391795" fontAlgn="base">
              <a:spcBef>
                <a:spcPct val="0"/>
              </a:spcBef>
              <a:spcAft>
                <a:spcPct val="0"/>
              </a:spcAft>
              <a:buFont typeface="Arial" pitchFamily="-123" charset="-52"/>
              <a:buChar char="•"/>
              <a:defRPr/>
            </a:pPr>
            <a:endParaRPr lang="en-US" sz="2600" b="1">
              <a:solidFill>
                <a:srgbClr val="002060"/>
              </a:solidFill>
              <a:latin typeface="Arial Narrow"/>
              <a:ea typeface="Arial Narrow" charset="0"/>
              <a:cs typeface="Arial Narrow" charset="0"/>
            </a:endParaRPr>
          </a:p>
          <a:p>
            <a:pPr marL="391795" indent="-391795" fontAlgn="base">
              <a:spcBef>
                <a:spcPct val="0"/>
              </a:spcBef>
              <a:spcAft>
                <a:spcPct val="0"/>
              </a:spcAft>
              <a:buFont typeface="Arial" pitchFamily="-123" charset="-52"/>
              <a:buChar char="•"/>
              <a:defRPr/>
            </a:pPr>
            <a:r>
              <a:rPr lang="en-US" sz="2600" b="1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Energy Resources Division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b="1">
              <a:solidFill>
                <a:srgbClr val="002060"/>
              </a:solidFill>
              <a:latin typeface="Arial Narrow"/>
              <a:ea typeface="Arial Narrow" charset="0"/>
              <a:cs typeface="Arial Narrow" charset="0"/>
            </a:endParaRPr>
          </a:p>
          <a:p>
            <a:pPr marL="411480" indent="-41148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600" b="1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Water Resources Division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40" b="1">
              <a:solidFill>
                <a:srgbClr val="0A863D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979170" lvl="1" indent="-39179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760" b="1">
              <a:solidFill>
                <a:srgbClr val="5D8658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979170" lvl="1" indent="-391795" fontAlgn="base">
              <a:spcBef>
                <a:spcPct val="0"/>
              </a:spcBef>
              <a:spcAft>
                <a:spcPct val="0"/>
              </a:spcAft>
              <a:buFont typeface="Arial" pitchFamily="-123" charset="-52"/>
              <a:buChar char="•"/>
              <a:defRPr/>
            </a:pPr>
            <a:endParaRPr lang="en-US" sz="1680">
              <a:solidFill>
                <a:srgbClr val="1C3664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7FD4D-BE59-AC82-7728-EBB5C4BAC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253" y="4268301"/>
            <a:ext cx="4835766" cy="27214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779BDA-9D89-AC2B-1F40-B2F2FFB4A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301" y="4224529"/>
            <a:ext cx="3745708" cy="2721491"/>
          </a:xfrm>
          <a:prstGeom prst="rect">
            <a:avLst/>
          </a:prstGeom>
        </p:spPr>
      </p:pic>
      <p:sp>
        <p:nvSpPr>
          <p:cNvPr id="6" name="Rectangle 12">
            <a:extLst>
              <a:ext uri="{FF2B5EF4-FFF2-40B4-BE49-F238E27FC236}">
                <a16:creationId xmlns:a16="http://schemas.microsoft.com/office/drawing/2014/main" id="{9C4B62F8-1671-5C30-6F9F-66A360A85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392" y="405994"/>
            <a:ext cx="10972800" cy="89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6738" tIns="78370" rIns="156738" bIns="78370" anchor="t">
            <a:spAutoFit/>
          </a:bodyPr>
          <a:lstStyle>
            <a:defPPr>
              <a:defRPr lang="en-US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>
                <a:solidFill>
                  <a:srgbClr val="011E41"/>
                </a:solidFill>
                <a:latin typeface="Arial Narrow"/>
                <a:ea typeface="Arial Narrow" charset="0"/>
                <a:cs typeface="Arial Narrow" charset="0"/>
              </a:rPr>
              <a:t>GEFA Overview</a:t>
            </a:r>
          </a:p>
        </p:txBody>
      </p:sp>
    </p:spTree>
    <p:extLst>
      <p:ext uri="{BB962C8B-B14F-4D97-AF65-F5344CB8AC3E}">
        <p14:creationId xmlns:p14="http://schemas.microsoft.com/office/powerpoint/2010/main" val="150972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4D427372-58A1-27BC-0856-91C3252EB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59" y="1649511"/>
            <a:ext cx="11919550" cy="4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15" tIns="65308" rIns="130615" bIns="65308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Energy Resources Division Program Overview</a:t>
            </a:r>
            <a:endParaRPr lang="en-US" sz="3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800100" lvl="1" indent="-342900">
              <a:spcAft>
                <a:spcPts val="115"/>
              </a:spcAft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Provide federal funding to energy initiatives throughout the State of GA with a focus on energy efficiency, energy security and energy resiliency. Funding sources include: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1257300" marR="0" lvl="2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1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State Energy Program (SEP)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1910080" lvl="3" indent="-342900">
              <a:spcAft>
                <a:spcPts val="115"/>
              </a:spcAft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Approx $1.4 million annually</a:t>
            </a:r>
          </a:p>
          <a:p>
            <a:pPr marL="1910080" lvl="3" indent="-342900">
              <a:spcAft>
                <a:spcPts val="115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$10.8 million from IIJA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1257300" lvl="2" indent="-342900">
              <a:spcAft>
                <a:spcPts val="115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IIJA programs: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1714500" marR="0" lvl="3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1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Energy Efficiency and Conservation Block Grant (EECBG) ($2.9 million)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1714500" lvl="3" indent="-342900">
              <a:spcAft>
                <a:spcPts val="115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Energy Efficiency  Revolving Loan Fund Capitalization Grant </a:t>
            </a: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(EERLF) ($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2.4 million)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1714500" marR="0" lvl="3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1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Grid Resiliency programs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2367280" marR="0" lvl="4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1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Grid Resilience and Innovation Partnerships (GRIP) ($250 million)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  <a:p>
            <a:pPr marL="2367280" marR="0" lvl="4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1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40101d: Grid Resilience State And Tribal Formula Grant ($43 million)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180818A6-FB10-BE49-B46B-7BA5BB2D4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47609"/>
            <a:ext cx="11126911" cy="80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1C40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ERD Programs</a:t>
            </a:r>
          </a:p>
        </p:txBody>
      </p:sp>
    </p:spTree>
    <p:extLst>
      <p:ext uri="{BB962C8B-B14F-4D97-AF65-F5344CB8AC3E}">
        <p14:creationId xmlns:p14="http://schemas.microsoft.com/office/powerpoint/2010/main" val="1545013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597D57-C63C-0525-9F4D-63E7A481B38C}"/>
              </a:ext>
            </a:extLst>
          </p:cNvPr>
          <p:cNvSpPr txBox="1"/>
          <p:nvPr/>
        </p:nvSpPr>
        <p:spPr>
          <a:xfrm>
            <a:off x="2984863" y="339634"/>
            <a:ext cx="8660674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>
                <a:solidFill>
                  <a:srgbClr val="001C40"/>
                </a:solidFill>
                <a:latin typeface="Arial Narrow"/>
                <a:ea typeface="ＭＳ Ｐゴシック"/>
              </a:rPr>
              <a:t>SEP – Georgia Energy Grant</a:t>
            </a:r>
            <a:endParaRPr lang="en-US">
              <a:ea typeface="ＭＳ Ｐゴシック"/>
            </a:endParaRPr>
          </a:p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C98D18-5E57-9429-EAD1-8E2DAC86352C}"/>
              </a:ext>
            </a:extLst>
          </p:cNvPr>
          <p:cNvSpPr txBox="1"/>
          <p:nvPr/>
        </p:nvSpPr>
        <p:spPr>
          <a:xfrm>
            <a:off x="533592" y="1891717"/>
            <a:ext cx="12977948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-164465" rtl="0"/>
            <a:r>
              <a:rPr lang="en-US" sz="2800" b="1" spc="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2025 Georgia Energy Grant Purpose: </a:t>
            </a:r>
            <a:endParaRPr lang="en-US" sz="2800">
              <a:solidFill>
                <a:srgbClr val="002060"/>
              </a:solidFill>
            </a:endParaRPr>
          </a:p>
          <a:p>
            <a:pPr marL="950595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To fund projects in energy planning, energy efficiency, workforce development, and Energy Resiliency. </a:t>
            </a:r>
          </a:p>
          <a:p>
            <a:pPr marL="950595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Overall Budget: $566,286 where each grantee could request from $50,000 - $150,000 for their project</a:t>
            </a:r>
          </a:p>
          <a:p>
            <a:pPr marL="950595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Grant was open to state and local governments, K-12 schools, public colleges/universities/technical colleges, and non-profits</a:t>
            </a:r>
          </a:p>
          <a:p>
            <a:pPr marL="950595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Closed in June 2025</a:t>
            </a:r>
          </a:p>
          <a:p>
            <a:pPr indent="-164465"/>
            <a:endParaRPr lang="en-US" sz="2400" b="1">
              <a:solidFill>
                <a:srgbClr val="002060"/>
              </a:solidFill>
              <a:latin typeface="Arial Narrow"/>
              <a:ea typeface="ＭＳ Ｐゴシック"/>
              <a:cs typeface="ＭＳ Ｐゴシック"/>
            </a:endParaRPr>
          </a:p>
          <a:p>
            <a:pPr indent="-164465"/>
            <a:r>
              <a:rPr lang="en-US" sz="2800" b="1" kern="120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Grantees Selected</a:t>
            </a:r>
            <a:r>
              <a:rPr lang="en-US" sz="3200" b="1" kern="120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:</a:t>
            </a:r>
            <a:endParaRPr lang="en-US" sz="3200">
              <a:solidFill>
                <a:srgbClr val="002060"/>
              </a:solidFill>
            </a:endParaRPr>
          </a:p>
          <a:p>
            <a:pPr marL="950595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Types of projects proposed</a:t>
            </a:r>
          </a:p>
          <a:p>
            <a:pPr marL="1600200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1 energy efficiency retrofits and upgrades/workforce development </a:t>
            </a:r>
          </a:p>
          <a:p>
            <a:pPr marL="1600200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1 energy resiliency</a:t>
            </a:r>
          </a:p>
          <a:p>
            <a:pPr marL="1600200" indent="-457200" rtl="0">
              <a:buFont typeface="Arial"/>
              <a:buChar char="•"/>
            </a:pPr>
            <a:r>
              <a:rPr lang="en-US" sz="2400" kern="120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3 workforce development </a:t>
            </a:r>
            <a:endParaRPr lang="en-US" sz="24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68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C2005-CF6E-0D3D-D702-5B748687E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60EAED-DB85-64AD-CFFA-0385DB660834}"/>
              </a:ext>
            </a:extLst>
          </p:cNvPr>
          <p:cNvSpPr txBox="1"/>
          <p:nvPr/>
        </p:nvSpPr>
        <p:spPr>
          <a:xfrm>
            <a:off x="2984863" y="339634"/>
            <a:ext cx="9963380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>
                <a:solidFill>
                  <a:srgbClr val="001C40"/>
                </a:solidFill>
                <a:latin typeface="Arial Narrow"/>
                <a:ea typeface="ＭＳ Ｐゴシック"/>
              </a:rPr>
              <a:t>SEP – ESPC Technical Assistance Program </a:t>
            </a:r>
            <a:endParaRPr lang="en-US">
              <a:ea typeface="ＭＳ Ｐゴシック"/>
            </a:endParaRPr>
          </a:p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24A31D-79EB-0BB7-A2E8-0E449AF17E11}"/>
              </a:ext>
            </a:extLst>
          </p:cNvPr>
          <p:cNvSpPr txBox="1"/>
          <p:nvPr/>
        </p:nvSpPr>
        <p:spPr>
          <a:xfrm>
            <a:off x="568316" y="1949591"/>
            <a:ext cx="12977948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164465"/>
            <a:r>
              <a:rPr lang="en-US" sz="3200" b="1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2026</a:t>
            </a:r>
            <a:r>
              <a:rPr lang="en-US" sz="3200" b="1" spc="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 </a:t>
            </a:r>
            <a:r>
              <a:rPr lang="en-US" sz="3200" b="1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ESPC Technical Assistance </a:t>
            </a:r>
            <a:r>
              <a:rPr lang="en-US" sz="3200" b="1" spc="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Purpose: </a:t>
            </a:r>
            <a:endParaRPr lang="en-US" sz="3200">
              <a:solidFill>
                <a:srgbClr val="002060"/>
              </a:solidFill>
            </a:endParaRPr>
          </a:p>
          <a:p>
            <a:pPr marL="178435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In house Owners Representation to support local governments in Georgia, particularly smaller communities that often struggle to attract the attention of Energy Services Providers (ESPs)</a:t>
            </a:r>
          </a:p>
          <a:p>
            <a:pPr marL="178435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Support throughout 2028 and looking to continue this in the future to further support of ESPC program </a:t>
            </a:r>
          </a:p>
          <a:p>
            <a:pPr marL="178435" indent="-342900">
              <a:buFont typeface="Arial"/>
              <a:buChar char="•"/>
            </a:pPr>
            <a:endParaRPr lang="en-US" sz="2400">
              <a:solidFill>
                <a:srgbClr val="002060"/>
              </a:solidFill>
              <a:latin typeface="Arial Narrow"/>
            </a:endParaRPr>
          </a:p>
          <a:p>
            <a:pPr marL="178435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What services will be offered?</a:t>
            </a:r>
            <a:endParaRPr lang="en-US" sz="2400">
              <a:solidFill>
                <a:srgbClr val="002060"/>
              </a:solidFill>
              <a:latin typeface="Arial Narrow"/>
            </a:endParaRPr>
          </a:p>
          <a:p>
            <a:pPr marL="831215" lvl="1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Office Hours</a:t>
            </a:r>
            <a:endParaRPr lang="en-US" sz="2400">
              <a:solidFill>
                <a:srgbClr val="002060"/>
              </a:solidFill>
              <a:latin typeface="Arial Narrow"/>
            </a:endParaRPr>
          </a:p>
          <a:p>
            <a:pPr marL="831215" lvl="1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Direct Engagement </a:t>
            </a:r>
            <a:endParaRPr lang="en-US" sz="2400">
              <a:solidFill>
                <a:srgbClr val="002060"/>
              </a:solidFill>
              <a:latin typeface="Arial Narrow"/>
            </a:endParaRPr>
          </a:p>
          <a:p>
            <a:pPr marL="831215" lvl="1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Measurement and Verification (M&amp;V) Support</a:t>
            </a:r>
            <a:endParaRPr lang="en-US" sz="2400">
              <a:solidFill>
                <a:srgbClr val="002060"/>
              </a:solidFill>
              <a:latin typeface="Arial Narrow"/>
            </a:endParaRPr>
          </a:p>
          <a:p>
            <a:pPr indent="-164465"/>
            <a:endParaRPr lang="en-US" sz="2400" b="1">
              <a:solidFill>
                <a:srgbClr val="0E1B32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71962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FF015D-6659-919E-F151-BBFDDC8D45C4}"/>
              </a:ext>
            </a:extLst>
          </p:cNvPr>
          <p:cNvSpPr txBox="1"/>
          <p:nvPr/>
        </p:nvSpPr>
        <p:spPr>
          <a:xfrm>
            <a:off x="373614" y="1650572"/>
            <a:ext cx="13956752" cy="56015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Arial Narrow"/>
                <a:ea typeface="ＭＳ Ｐゴシック"/>
              </a:rPr>
              <a:t>ESPC History : </a:t>
            </a:r>
            <a:endParaRPr lang="en-US" sz="28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Before January 1, 2011, those buildings (MUSH) were allowed to acquire multi-year debt for those </a:t>
            </a:r>
            <a:r>
              <a:rPr lang="en-US" sz="2400" b="1">
                <a:solidFill>
                  <a:srgbClr val="002060"/>
                </a:solidFill>
                <a:latin typeface="Arial Narrow"/>
                <a:ea typeface="ＭＳ Ｐゴシック"/>
              </a:rPr>
              <a:t>guaranteed energy-saving projects </a:t>
            </a:r>
            <a:endParaRPr lang="en-US" sz="24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Actively have 5 projects still reporting on their measurement and verification (M&amp;V): GA Tech, Department of Corrections, Georgia World Congress Center, North Georgia Mountain Authority, Department of Transportation</a:t>
            </a:r>
          </a:p>
          <a:p>
            <a:endParaRPr lang="en-US" sz="2800" b="1">
              <a:solidFill>
                <a:srgbClr val="002060"/>
              </a:solidFill>
              <a:latin typeface="Arial Narrow"/>
              <a:ea typeface="ＭＳ Ｐゴシック"/>
            </a:endParaRPr>
          </a:p>
          <a:p>
            <a:r>
              <a:rPr lang="en-US" sz="2800" b="1">
                <a:solidFill>
                  <a:srgbClr val="002060"/>
                </a:solidFill>
                <a:latin typeface="Arial Narrow"/>
                <a:ea typeface="ＭＳ Ｐゴシック"/>
              </a:rPr>
              <a:t>Our Responsibilities:</a:t>
            </a:r>
            <a:endParaRPr lang="en-US" sz="28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Review and Manage Policies</a:t>
            </a:r>
            <a:endParaRPr lang="en-US" sz="20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Prequalify Energy Service Companies (ESCO) (15)</a:t>
            </a:r>
            <a:endParaRPr lang="en-US" sz="2000">
              <a:solidFill>
                <a:srgbClr val="002060"/>
              </a:solidFill>
              <a:ea typeface="ＭＳ Ｐゴシック"/>
            </a:endParaRPr>
          </a:p>
          <a:p>
            <a:pPr marL="652780" lvl="1">
              <a:lnSpc>
                <a:spcPct val="150000"/>
              </a:lnSpc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Honeywell, Johnson Controls, OPTERRA, NORESCO, Trane, etc.  </a:t>
            </a:r>
            <a:endParaRPr lang="en-US" sz="20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GSFIC Board </a:t>
            </a:r>
            <a:endParaRPr lang="en-US" sz="20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Guidance and Resources  </a:t>
            </a:r>
            <a:endParaRPr lang="en-US" sz="20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Reporting</a:t>
            </a:r>
            <a:endParaRPr lang="en-US" sz="2000">
              <a:solidFill>
                <a:srgbClr val="002060"/>
              </a:solidFill>
              <a:ea typeface="ＭＳ Ｐゴシック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Final Approval</a:t>
            </a:r>
            <a:endParaRPr lang="en-US" sz="2000">
              <a:solidFill>
                <a:srgbClr val="002060"/>
              </a:solidFill>
              <a:latin typeface="Arial Narrow"/>
            </a:endParaRP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E04F2-F348-2A54-799D-851C1D1F5214}"/>
              </a:ext>
            </a:extLst>
          </p:cNvPr>
          <p:cNvSpPr txBox="1"/>
          <p:nvPr/>
        </p:nvSpPr>
        <p:spPr>
          <a:xfrm>
            <a:off x="2749732" y="313508"/>
            <a:ext cx="9130936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>
                <a:solidFill>
                  <a:srgbClr val="001C40"/>
                </a:solidFill>
                <a:latin typeface="Arial Narrow"/>
              </a:rPr>
              <a:t>Energy Savings Performance Contracting</a:t>
            </a:r>
            <a:endParaRPr lang="en-US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95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004F95-C5AF-1F19-072E-CD77B784D0FB}"/>
              </a:ext>
            </a:extLst>
          </p:cNvPr>
          <p:cNvSpPr txBox="1"/>
          <p:nvPr/>
        </p:nvSpPr>
        <p:spPr>
          <a:xfrm>
            <a:off x="411480" y="1522095"/>
            <a:ext cx="565621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 Narrow"/>
                <a:ea typeface="ＭＳ Ｐゴシック"/>
              </a:rPr>
              <a:t>FY 2024 Project Savings: </a:t>
            </a:r>
            <a:endParaRPr lang="en-US">
              <a:solidFill>
                <a:srgbClr val="002060"/>
              </a:solidFill>
              <a:ea typeface="ＭＳ Ｐゴシック"/>
            </a:endParaRPr>
          </a:p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396DE9-8274-5711-480C-B260D57DB791}"/>
              </a:ext>
            </a:extLst>
          </p:cNvPr>
          <p:cNvSpPr txBox="1"/>
          <p:nvPr/>
        </p:nvSpPr>
        <p:spPr>
          <a:xfrm>
            <a:off x="11830743" y="2346864"/>
            <a:ext cx="2649351" cy="2923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164465" rtl="0"/>
            <a:r>
              <a:rPr lang="en-US" sz="2400" b="1" kern="1200" dirty="0">
                <a:solidFill>
                  <a:srgbClr val="002060"/>
                </a:solidFill>
                <a:latin typeface="Arial Narrow"/>
                <a:ea typeface="ＭＳ Ｐゴシック"/>
                <a:cs typeface="ＭＳ Ｐゴシック"/>
              </a:rPr>
              <a:t>Upcoming Projects:</a:t>
            </a:r>
            <a:endParaRPr lang="en-US" dirty="0">
              <a:solidFill>
                <a:srgbClr val="002060"/>
              </a:solidFill>
            </a:endParaRPr>
          </a:p>
          <a:p>
            <a:pPr marL="813435" indent="-328930" rtl="0">
              <a:buFont typeface="Arial"/>
              <a:buChar char="•"/>
            </a:pPr>
            <a:r>
              <a:rPr lang="en-US" sz="2000" kern="120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Board of Regents/UGA</a:t>
            </a:r>
          </a:p>
          <a:p>
            <a:pPr marL="813435" indent="-328930" rtl="0">
              <a:buFont typeface="Arial"/>
              <a:buChar char="•"/>
            </a:pPr>
            <a:r>
              <a:rPr lang="en-US" sz="2000" kern="1200" dirty="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Georgia World Congress Center (GWCC)</a:t>
            </a:r>
          </a:p>
          <a:p>
            <a:pPr marL="813435" indent="-328930">
              <a:buFont typeface="Arial"/>
              <a:buChar char="•"/>
            </a:pPr>
            <a:endParaRPr lang="en-US" sz="2000">
              <a:solidFill>
                <a:srgbClr val="002060"/>
              </a:solidFill>
              <a:latin typeface="Arial Narrow"/>
              <a:ea typeface="Arial Narrow"/>
              <a:cs typeface="Arial Narrow"/>
            </a:endParaRPr>
          </a:p>
          <a:p>
            <a:pPr marL="813435" indent="-32893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  <a:latin typeface="Arial Narrow"/>
                <a:ea typeface="Arial Narrow"/>
                <a:cs typeface="Arial Narrow"/>
              </a:rPr>
              <a:t>Total Savings = $10,872,713.00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74F9D5-C74E-6A64-1333-93C2730FC000}"/>
              </a:ext>
            </a:extLst>
          </p:cNvPr>
          <p:cNvSpPr txBox="1"/>
          <p:nvPr/>
        </p:nvSpPr>
        <p:spPr>
          <a:xfrm>
            <a:off x="3239587" y="300445"/>
            <a:ext cx="8993777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>
                <a:solidFill>
                  <a:srgbClr val="001C40"/>
                </a:solidFill>
                <a:latin typeface="Arial Narrow"/>
                <a:ea typeface="ＭＳ Ｐゴシック"/>
              </a:rPr>
              <a:t>Energy Savings Performance Contracting</a:t>
            </a:r>
            <a:endParaRPr lang="en-US">
              <a:ea typeface="ＭＳ Ｐゴシック"/>
            </a:endParaRPr>
          </a:p>
          <a:p>
            <a:pPr algn="l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09205C-B38A-7425-90A2-5FF5F454A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887808"/>
              </p:ext>
            </p:extLst>
          </p:nvPr>
        </p:nvGraphicFramePr>
        <p:xfrm>
          <a:off x="833717" y="1896035"/>
          <a:ext cx="10737459" cy="6081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1416">
                  <a:extLst>
                    <a:ext uri="{9D8B030D-6E8A-4147-A177-3AD203B41FA5}">
                      <a16:colId xmlns:a16="http://schemas.microsoft.com/office/drawing/2014/main" val="153132552"/>
                    </a:ext>
                  </a:extLst>
                </a:gridCol>
                <a:gridCol w="1784795">
                  <a:extLst>
                    <a:ext uri="{9D8B030D-6E8A-4147-A177-3AD203B41FA5}">
                      <a16:colId xmlns:a16="http://schemas.microsoft.com/office/drawing/2014/main" val="409829650"/>
                    </a:ext>
                  </a:extLst>
                </a:gridCol>
                <a:gridCol w="2411712">
                  <a:extLst>
                    <a:ext uri="{9D8B030D-6E8A-4147-A177-3AD203B41FA5}">
                      <a16:colId xmlns:a16="http://schemas.microsoft.com/office/drawing/2014/main" val="1938525672"/>
                    </a:ext>
                  </a:extLst>
                </a:gridCol>
                <a:gridCol w="2729536">
                  <a:extLst>
                    <a:ext uri="{9D8B030D-6E8A-4147-A177-3AD203B41FA5}">
                      <a16:colId xmlns:a16="http://schemas.microsoft.com/office/drawing/2014/main" val="177311641"/>
                    </a:ext>
                  </a:extLst>
                </a:gridCol>
              </a:tblGrid>
              <a:tr h="686639">
                <a:tc>
                  <a:txBody>
                    <a:bodyPr/>
                    <a:lstStyle/>
                    <a:p>
                      <a:r>
                        <a:rPr lang="en-US"/>
                        <a:t>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GESPC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Realized Savings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Guaranteed 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37853"/>
                  </a:ext>
                </a:extLst>
              </a:tr>
              <a:tr h="46394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Department of Corrections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15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$3,346,237.00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$3,160,458.00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39903"/>
                  </a:ext>
                </a:extLst>
              </a:tr>
              <a:tr h="46394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Department of Corrections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15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$572,650.00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$511,110.00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46288"/>
                  </a:ext>
                </a:extLst>
              </a:tr>
              <a:tr h="6866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Department of Transportation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14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$338,471.00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$291,525.00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20386"/>
                  </a:ext>
                </a:extLst>
              </a:tr>
              <a:tr h="8351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Georgia Tech - Board of Regents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7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$2,156,437.00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$2,146,465.00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2015"/>
                  </a:ext>
                </a:extLst>
              </a:tr>
              <a:tr h="8351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Georgia Tech - Board of Regents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10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$1,254,684.00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$1,095,403.00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29017"/>
                  </a:ext>
                </a:extLst>
              </a:tr>
              <a:tr h="8351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Georgia World Congress Center Authority - DECD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17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$2,686,551.00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$2,514,237.00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409976"/>
                  </a:ext>
                </a:extLst>
              </a:tr>
              <a:tr h="8351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i="0" u="none" strike="noStrike" noProof="0">
                          <a:latin typeface="Arial Narrow"/>
                        </a:rPr>
                        <a:t>North Georgia Mountains Authority - DNR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15 yrs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$517,683.00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$509,592.00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723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80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C558A-09D3-110F-9D8E-6A8469895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0B8EA687-FDED-43B4-314C-9201086FD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285" y="347609"/>
            <a:ext cx="11148427" cy="80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 anchor="t">
            <a:spAutoFit/>
          </a:bodyPr>
          <a:lstStyle/>
          <a:p>
            <a:pPr algn="ctr">
              <a:defRPr/>
            </a:pPr>
            <a:r>
              <a:rPr lang="en-US" sz="4400">
                <a:solidFill>
                  <a:srgbClr val="001C40"/>
                </a:solidFill>
                <a:latin typeface="Arial Narrow"/>
                <a:ea typeface="Arial Narrow" charset="0"/>
                <a:cs typeface="Arial Narrow" charset="0"/>
              </a:rPr>
              <a:t>Infrastructure Investment Jobs Act (IIJA) SEP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1C40"/>
              </a:solidFill>
              <a:effectLst/>
              <a:uLnTx/>
              <a:uFillTx/>
              <a:latin typeface="Arial Narrow"/>
              <a:ea typeface="Arial Narrow" charset="0"/>
              <a:cs typeface="Arial Narrow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9769A-3E93-874E-69FA-3071DBA873B9}"/>
              </a:ext>
            </a:extLst>
          </p:cNvPr>
          <p:cNvSpPr txBox="1"/>
          <p:nvPr/>
        </p:nvSpPr>
        <p:spPr>
          <a:xfrm>
            <a:off x="130628" y="1662208"/>
            <a:ext cx="14369143" cy="76109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indent="-163195">
              <a:defRPr/>
            </a:pPr>
            <a:r>
              <a:rPr lang="en-US" sz="2400" b="1">
                <a:solidFill>
                  <a:srgbClr val="1C3664"/>
                </a:solidFill>
                <a:latin typeface="Arial Narrow"/>
                <a:ea typeface="Arial Narrow" charset="0"/>
                <a:cs typeface="Arial Narrow" charset="0"/>
              </a:rPr>
              <a:t>IIJA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C3664"/>
                </a:solidFill>
                <a:effectLst/>
                <a:uLnTx/>
                <a:uFillTx/>
                <a:latin typeface="Arial Narrow"/>
                <a:ea typeface="Arial Narrow" charset="0"/>
                <a:cs typeface="Arial Narrow" charset="0"/>
              </a:rPr>
              <a:t> State Energy Program: </a:t>
            </a:r>
            <a:endParaRPr lang="en-US" sz="2400">
              <a:solidFill>
                <a:srgbClr val="1C3664"/>
              </a:solidFill>
              <a:latin typeface="Arial Narrow"/>
            </a:endParaRPr>
          </a:p>
          <a:p>
            <a:pPr marL="946785" lvl="1" indent="-457200">
              <a:lnSpc>
                <a:spcPct val="150000"/>
              </a:lnSpc>
              <a:spcAft>
                <a:spcPts val="115"/>
              </a:spcAft>
              <a:buFontTx/>
              <a:buAutoNum type="arabicPeriod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Flexible appropriates through IIJA, approximately $10.4 million over the course of 4 years</a:t>
            </a:r>
          </a:p>
          <a:p>
            <a:pPr marL="946785" lvl="1" indent="-457200">
              <a:spcAft>
                <a:spcPts val="115"/>
              </a:spcAft>
              <a:buFontTx/>
              <a:buAutoNum type="arabicPeriod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ＭＳ Ｐゴシック"/>
              </a:rPr>
              <a:t>Allows states to pursue goals and projects related to energy conservation, energy policy, renewable energy, energy security, and energy-related workforce development. Additional federal requirements such as Buy America, Build America and Davis Bacon Act apply</a:t>
            </a:r>
          </a:p>
          <a:p>
            <a:pPr marL="515620" lvl="1" indent="-461645">
              <a:lnSpc>
                <a:spcPct val="150000"/>
              </a:lnSpc>
              <a:defRPr/>
            </a:pPr>
            <a:r>
              <a:rPr lang="en-US" sz="2400" b="1">
                <a:solidFill>
                  <a:srgbClr val="002060"/>
                </a:solidFill>
                <a:latin typeface="Arial Narrow"/>
                <a:ea typeface="ＭＳ Ｐゴシック"/>
              </a:rPr>
              <a:t>Example GEFA Uses and Priorities:</a:t>
            </a:r>
            <a:endParaRPr lang="en-US" sz="2400">
              <a:solidFill>
                <a:srgbClr val="002060"/>
              </a:solidFill>
            </a:endParaRPr>
          </a:p>
          <a:p>
            <a:pPr marL="1049655" lvl="2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Grants towards workforce efforts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 Narrow" charset="0"/>
            </a:endParaRPr>
          </a:p>
          <a:p>
            <a:pPr marL="1485265" lvl="2" indent="-342900">
              <a:spcAft>
                <a:spcPts val="113"/>
              </a:spcAft>
              <a:buFont typeface="Arial,Sans-Serif"/>
              <a:buChar char="•"/>
              <a:defRPr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Heat pump training in partnership with GDOL and Goodwill of North Georgia.</a:t>
            </a:r>
            <a:endParaRPr lang="en-US" sz="2000">
              <a:solidFill>
                <a:srgbClr val="5D8658"/>
              </a:solidFill>
              <a:latin typeface="Arial Narrow"/>
              <a:ea typeface="ＭＳ Ｐゴシック"/>
            </a:endParaRPr>
          </a:p>
          <a:p>
            <a:pPr marL="1485265" lvl="2" indent="-342900">
              <a:spcAft>
                <a:spcPts val="112"/>
              </a:spcAft>
              <a:buFont typeface="Arial,Sans-Serif"/>
              <a:buChar char="•"/>
              <a:defRPr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Georgia Tech "Energy Management and Report" course for Georgia SME's</a:t>
            </a:r>
            <a:endParaRPr lang="en-US" sz="2000">
              <a:solidFill>
                <a:srgbClr val="5D8658"/>
              </a:solidFill>
              <a:latin typeface="Arial Narrow"/>
              <a:ea typeface="ＭＳ Ｐゴシック"/>
            </a:endParaRPr>
          </a:p>
          <a:p>
            <a:pPr marL="1485265" lvl="2" indent="-342900">
              <a:spcAft>
                <a:spcPts val="112"/>
              </a:spcAft>
              <a:buFont typeface="Arial,Sans-Serif"/>
              <a:buChar char="•"/>
              <a:defRPr/>
            </a:pPr>
            <a:r>
              <a:rPr lang="en-US" sz="2000">
                <a:solidFill>
                  <a:srgbClr val="002060"/>
                </a:solidFill>
                <a:latin typeface="Arial Narrow"/>
                <a:ea typeface="ＭＳ Ｐゴシック"/>
              </a:rPr>
              <a:t>Scholarships for Technical Colleges including Building Operator Certification and Electric Vehicle Charger Technician Training</a:t>
            </a:r>
            <a:endParaRPr lang="en-US" sz="2000">
              <a:latin typeface="Arial Narrow"/>
              <a:ea typeface="ＭＳ Ｐゴシック"/>
            </a:endParaRPr>
          </a:p>
          <a:p>
            <a:pPr marL="992505" lvl="2" indent="-285750">
              <a:buFont typeface="Arial"/>
              <a:buChar char="•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Upgrade and re-launch of Solar Resiliency Program with GDS</a:t>
            </a:r>
          </a:p>
          <a:p>
            <a:pPr marL="992505" lvl="2" indent="-285750">
              <a:buFont typeface="Arial"/>
              <a:buChar char="•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On-demand Energy Savings Performance Contracting technical assistance for municipalities and K-12 schools</a:t>
            </a:r>
          </a:p>
          <a:p>
            <a:pPr marL="992505" lvl="2" indent="-285750">
              <a:buFont typeface="Arial"/>
              <a:buChar char="•"/>
              <a:defRPr/>
            </a:pPr>
            <a:r>
              <a:rPr lang="en-US" sz="2400">
                <a:solidFill>
                  <a:srgbClr val="002060"/>
                </a:solidFill>
                <a:latin typeface="Arial Narrow"/>
                <a:ea typeface="Arial Narrow" charset="0"/>
                <a:cs typeface="Arial Narrow" charset="0"/>
              </a:rPr>
              <a:t>Energy consultant for new code cycle</a:t>
            </a:r>
          </a:p>
          <a:p>
            <a:pPr marL="1485265" lvl="2" indent="-342900">
              <a:spcAft>
                <a:spcPts val="114"/>
              </a:spcAft>
              <a:buFont typeface="Arial"/>
              <a:buChar char="•"/>
              <a:defRPr/>
            </a:pPr>
            <a:endParaRPr lang="en-US" sz="2000">
              <a:solidFill>
                <a:srgbClr val="002060"/>
              </a:solidFill>
              <a:latin typeface="Arial Narrow"/>
              <a:cs typeface="Arial Narrow" charset="0"/>
            </a:endParaRPr>
          </a:p>
          <a:p>
            <a:pPr marL="1485265" lvl="2" indent="-342900">
              <a:spcAft>
                <a:spcPts val="112"/>
              </a:spcAft>
              <a:buFont typeface="Arial"/>
              <a:buChar char="•"/>
              <a:defRPr/>
            </a:pPr>
            <a:endParaRPr lang="en-US" sz="2400">
              <a:solidFill>
                <a:srgbClr val="002060"/>
              </a:solidFill>
              <a:latin typeface="Arial Narrow"/>
              <a:ea typeface="Arial Narrow" charset="0"/>
              <a:cs typeface="Arial Narrow" charset="0"/>
            </a:endParaRPr>
          </a:p>
          <a:p>
            <a:pPr marL="489585" lvl="1">
              <a:spcAft>
                <a:spcPts val="112"/>
              </a:spcAft>
              <a:defRPr/>
            </a:pPr>
            <a:endParaRPr lang="en-US" sz="2400">
              <a:solidFill>
                <a:srgbClr val="002060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489585" lvl="1">
              <a:spcAft>
                <a:spcPts val="112"/>
              </a:spcAft>
              <a:defRPr/>
            </a:pPr>
            <a:endParaRPr lang="en-US" sz="2000">
              <a:solidFill>
                <a:srgbClr val="0E1B32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946785" lvl="1" indent="-457200">
              <a:lnSpc>
                <a:spcPct val="150000"/>
              </a:lnSpc>
              <a:spcAft>
                <a:spcPts val="115"/>
              </a:spcAft>
              <a:buAutoNum type="arabicPeriod"/>
              <a:defRPr/>
            </a:pPr>
            <a:endParaRPr lang="en-US" sz="2000">
              <a:solidFill>
                <a:srgbClr val="0E1B32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489585" lvl="1">
              <a:lnSpc>
                <a:spcPct val="150000"/>
              </a:lnSpc>
              <a:spcAft>
                <a:spcPts val="115"/>
              </a:spcAft>
              <a:defRPr/>
            </a:pPr>
            <a:endParaRPr lang="en-US" sz="2000">
              <a:solidFill>
                <a:srgbClr val="0E1B32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223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5EA060DD-9FB1-E082-CB8A-69B740231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558" y="347609"/>
            <a:ext cx="11116154" cy="80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1C40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EECBG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B7167-6A36-23E5-2DA6-F744DD3CE6C7}"/>
              </a:ext>
            </a:extLst>
          </p:cNvPr>
          <p:cNvSpPr txBox="1"/>
          <p:nvPr/>
        </p:nvSpPr>
        <p:spPr>
          <a:xfrm>
            <a:off x="214854" y="1829391"/>
            <a:ext cx="13694229" cy="75724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C3664"/>
                </a:solidFill>
                <a:effectLst/>
                <a:uLnTx/>
                <a:uFillTx/>
                <a:latin typeface="Arial Narrow"/>
                <a:ea typeface="ＭＳ Ｐゴシック"/>
              </a:rPr>
              <a:t>Energy Efficiency and Conservation Block Grant (EECBG)</a:t>
            </a:r>
            <a:endParaRPr lang="en-US" sz="2800" b="1" i="0" u="none" strike="noStrike" kern="1200" cap="none" spc="0" normalizeH="0" baseline="0" noProof="0">
              <a:ln>
                <a:noFill/>
              </a:ln>
              <a:solidFill>
                <a:srgbClr val="1C3664"/>
              </a:solidFill>
              <a:effectLst/>
              <a:uLnTx/>
              <a:uFillTx/>
              <a:latin typeface="Arial Narrow"/>
              <a:ea typeface="ＭＳ Ｐゴシック"/>
            </a:endParaRPr>
          </a:p>
          <a:p>
            <a:pPr marL="995680" lvl="1" indent="-342900">
              <a:spcAft>
                <a:spcPts val="114"/>
              </a:spcAft>
              <a:buFont typeface="Arial,Sans-Serif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Funded by IIJA of 2021, and previously by ARRA fundings in 2011....</a:t>
            </a:r>
            <a:endParaRPr lang="en-US" sz="2400">
              <a:solidFill>
                <a:srgbClr val="5D8658"/>
              </a:solidFill>
              <a:latin typeface="Arial Narrow"/>
              <a:ea typeface="ＭＳ Ｐゴシック"/>
            </a:endParaRPr>
          </a:p>
          <a:p>
            <a:pPr marL="995680" lvl="1" indent="-342900">
              <a:spcAft>
                <a:spcPts val="114"/>
              </a:spcAft>
              <a:buFont typeface="Arial,Sans-Serif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Provides funding for local governments to invest into energy audits, energy efficiency upgrades, fleet electrification, and workforce programs.</a:t>
            </a:r>
            <a:endParaRPr lang="en-US" sz="2400">
              <a:solidFill>
                <a:srgbClr val="5D8658"/>
              </a:solidFill>
              <a:latin typeface="Arial Narrow"/>
              <a:ea typeface="ＭＳ Ｐゴシック"/>
            </a:endParaRPr>
          </a:p>
          <a:p>
            <a:pPr marL="995680" lvl="1" indent="-342900">
              <a:spcAft>
                <a:spcPts val="114"/>
              </a:spcAft>
              <a:buFont typeface="Arial,Sans-Serif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GEFA focused on identifying and selecting applicants from rural and disadvantaged communities.</a:t>
            </a:r>
            <a:endParaRPr lang="en-US" sz="2400">
              <a:solidFill>
                <a:srgbClr val="5D8658"/>
              </a:solidFill>
              <a:latin typeface="Arial Narrow"/>
              <a:ea typeface="ＭＳ Ｐゴシック"/>
            </a:endParaRPr>
          </a:p>
          <a:p>
            <a:pPr marL="995680" lvl="1" indent="-342900">
              <a:spcAft>
                <a:spcPts val="114"/>
              </a:spcAft>
              <a:buFont typeface="Arial,Sans-Serif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$2.9 million, allocated in awards of $150,000</a:t>
            </a:r>
            <a:endParaRPr lang="en-US" sz="2400"/>
          </a:p>
          <a:p>
            <a:pPr>
              <a:defRPr/>
            </a:pPr>
            <a:endParaRPr lang="en-US" sz="2800" b="1">
              <a:solidFill>
                <a:srgbClr val="1C3664"/>
              </a:solidFill>
              <a:latin typeface="Arial Narrow"/>
              <a:ea typeface="ＭＳ Ｐゴシック"/>
            </a:endParaRPr>
          </a:p>
          <a:p>
            <a:pPr>
              <a:defRPr/>
            </a:pPr>
            <a:r>
              <a:rPr lang="en-US" sz="2800" b="1">
                <a:solidFill>
                  <a:srgbClr val="1C3664"/>
                </a:solidFill>
                <a:latin typeface="Arial Narrow"/>
                <a:ea typeface="ＭＳ Ｐゴシック"/>
              </a:rPr>
              <a:t>Our Responsibilities</a:t>
            </a:r>
            <a:endParaRPr lang="en-US"/>
          </a:p>
          <a:p>
            <a:pPr marL="995680" lvl="1" indent="-342900">
              <a:buFont typeface="Arial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Program Design</a:t>
            </a:r>
            <a:endParaRPr lang="en-US" sz="2400">
              <a:solidFill>
                <a:srgbClr val="5D8658"/>
              </a:solidFill>
            </a:endParaRPr>
          </a:p>
          <a:p>
            <a:pPr marL="995680" lvl="1" indent="-342900">
              <a:buFont typeface="Arial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Monthly Check-in Calls and on-site monitoring</a:t>
            </a:r>
            <a:endParaRPr lang="en-US" sz="2400"/>
          </a:p>
          <a:p>
            <a:pPr marL="995680" lvl="1" indent="-342900">
              <a:buFont typeface="Arial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Federal Reporting and Compliance; quarterly metrics, Davis Bacon Act, Buy America Build America</a:t>
            </a:r>
          </a:p>
          <a:p>
            <a:pPr marL="995680" lvl="1" indent="-342900">
              <a:buFont typeface="Arial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Tracking and submitting invoices</a:t>
            </a:r>
          </a:p>
          <a:p>
            <a:pPr marL="995680" lvl="1" indent="-342900">
              <a:buFont typeface="Arial"/>
              <a:buChar char="•"/>
              <a:defRPr/>
            </a:pPr>
            <a:r>
              <a:rPr lang="en-US" sz="2400">
                <a:solidFill>
                  <a:srgbClr val="1C3664"/>
                </a:solidFill>
                <a:latin typeface="Arial Narrow"/>
                <a:ea typeface="ＭＳ Ｐゴシック"/>
              </a:rPr>
              <a:t>Additional SEP funds were used to fund projects from the EECBG waitlist</a:t>
            </a:r>
          </a:p>
          <a:p>
            <a:pPr marL="995680" lvl="1" indent="-342900">
              <a:buFont typeface="Arial"/>
              <a:buChar char="•"/>
              <a:defRPr/>
            </a:pPr>
            <a:endParaRPr lang="en-US" sz="2000" b="1">
              <a:solidFill>
                <a:srgbClr val="1C3664"/>
              </a:solidFill>
              <a:latin typeface="Arial Narrow"/>
              <a:ea typeface="ＭＳ Ｐゴシック"/>
            </a:endParaRPr>
          </a:p>
          <a:p>
            <a:pPr>
              <a:defRPr/>
            </a:pPr>
            <a:endParaRPr lang="en-US" sz="2000" b="1">
              <a:solidFill>
                <a:srgbClr val="1C3664"/>
              </a:solidFill>
              <a:latin typeface="Arial Narrow"/>
              <a:ea typeface="ＭＳ Ｐゴシック"/>
            </a:endParaRPr>
          </a:p>
          <a:p>
            <a:pPr marL="995680" lvl="1" indent="-342900">
              <a:lnSpc>
                <a:spcPct val="150000"/>
              </a:lnSpc>
              <a:spcAft>
                <a:spcPts val="115"/>
              </a:spcAft>
              <a:buFont typeface="Arial" panose="020B0604020202020204" pitchFamily="34" charset="0"/>
              <a:buChar char="•"/>
              <a:defRPr/>
            </a:pPr>
            <a:endParaRPr lang="en-US" sz="2000">
              <a:solidFill>
                <a:srgbClr val="1C3664"/>
              </a:solidFill>
              <a:latin typeface="Arial Narrow"/>
              <a:ea typeface="ＭＳ Ｐゴシック"/>
            </a:endParaRPr>
          </a:p>
          <a:p>
            <a:pPr marL="995680" lvl="1" indent="-342900">
              <a:lnSpc>
                <a:spcPct val="150000"/>
              </a:lnSpc>
              <a:spcAft>
                <a:spcPts val="114"/>
              </a:spcAft>
              <a:buFont typeface="Arial" panose="020B0604020202020204" pitchFamily="34" charset="0"/>
              <a:buChar char="•"/>
              <a:defRPr/>
            </a:pPr>
            <a:endParaRPr lang="en-US" sz="2000">
              <a:solidFill>
                <a:srgbClr val="1C3664"/>
              </a:solidFill>
              <a:latin typeface="Arial Narrow"/>
              <a:ea typeface="ＭＳ Ｐゴシック"/>
            </a:endParaRPr>
          </a:p>
          <a:p>
            <a:pPr marL="652780" lvl="1">
              <a:lnSpc>
                <a:spcPct val="150000"/>
              </a:lnSpc>
              <a:spcAft>
                <a:spcPts val="113"/>
              </a:spcAft>
              <a:defRPr/>
            </a:pPr>
            <a:endParaRPr lang="en-US" sz="2000">
              <a:solidFill>
                <a:srgbClr val="1C3664"/>
              </a:solidFill>
              <a:latin typeface="Arial Narrow"/>
              <a:ea typeface="ＭＳ Ｐゴシック"/>
            </a:endParaRPr>
          </a:p>
          <a:p>
            <a:pPr marL="652780" lvl="1">
              <a:lnSpc>
                <a:spcPct val="150000"/>
              </a:lnSpc>
              <a:spcAft>
                <a:spcPts val="112"/>
              </a:spcAft>
              <a:defRPr/>
            </a:pPr>
            <a:endParaRPr lang="en-US" sz="2000">
              <a:solidFill>
                <a:srgbClr val="1C3664"/>
              </a:solidFill>
              <a:latin typeface="Arial Narrow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41590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5EA060DD-9FB1-E082-CB8A-69B740231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527" y="347609"/>
            <a:ext cx="11159185" cy="80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1C40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EECBG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B7167-6A36-23E5-2DA6-F744DD3CE6C7}"/>
              </a:ext>
            </a:extLst>
          </p:cNvPr>
          <p:cNvSpPr txBox="1"/>
          <p:nvPr/>
        </p:nvSpPr>
        <p:spPr>
          <a:xfrm>
            <a:off x="474536" y="1855862"/>
            <a:ext cx="7228116" cy="41890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Fort Gaines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Lenox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Moultrie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Tennille - Workforce Development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Clay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Colquitt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Randolph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Schley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Stewart County - Energy Planning</a:t>
            </a:r>
            <a:r>
              <a:rPr lang="en-US" sz="2000" kern="100">
                <a:solidFill>
                  <a:srgbClr val="002060"/>
                </a:solidFill>
                <a:latin typeface="Arial Narrow"/>
                <a:ea typeface="Aptos" panose="020B0004020202020204" pitchFamily="34" charset="0"/>
                <a:cs typeface="Times New Roman"/>
              </a:rPr>
              <a:t>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31647C-D446-F6C9-3AB8-85922AD9E8C5}"/>
              </a:ext>
            </a:extLst>
          </p:cNvPr>
          <p:cNvSpPr txBox="1"/>
          <p:nvPr/>
        </p:nvSpPr>
        <p:spPr>
          <a:xfrm>
            <a:off x="6871709" y="1853620"/>
            <a:ext cx="7837713" cy="41890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Taylor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Unified Govt. of Georgetown-Quitman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Chatham County - Energy Planning</a:t>
            </a:r>
            <a:r>
              <a:rPr lang="en-US" sz="2000" kern="100">
                <a:solidFill>
                  <a:srgbClr val="002060"/>
                </a:solidFill>
                <a:latin typeface="Arial Narrow"/>
                <a:ea typeface="Aptos" panose="020B0004020202020204" pitchFamily="34" charset="0"/>
                <a:cs typeface="Times New Roman"/>
              </a:rPr>
              <a:t> and Audits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Cedartown - E.V. and Fleet Transition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Buena Vista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Covington - E.V. and Fleet Transition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City of Jackson - E.V. and Fleet Transition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Montgomery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0" i="0" u="none" strike="noStrike" kern="1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Aptos" panose="020B0004020202020204" pitchFamily="34" charset="0"/>
                <a:cs typeface="Times New Roman"/>
              </a:rPr>
              <a:t>Unified Govt. of Webster County - EE Audits and Upgrades</a:t>
            </a:r>
            <a:endParaRPr lang="en-US" sz="2000" b="0" i="0" u="none" strike="noStrike" kern="1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Aptos" panose="020B0004020202020204" pitchFamily="3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676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441542" y="3144423"/>
            <a:ext cx="11057642" cy="105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 anchor="t"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6000" b="1">
                <a:solidFill>
                  <a:srgbClr val="0E1B32"/>
                </a:solidFill>
                <a:latin typeface="Arial Narrow"/>
                <a:ea typeface="Arial Narrow" charset="0"/>
                <a:cs typeface="Arial Narrow" charset="0"/>
              </a:rPr>
              <a:t>Energy Resource Division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2436333" y="4203659"/>
            <a:ext cx="11067068" cy="173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615" tIns="65308" rIns="130615" bIns="653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600">
                <a:solidFill>
                  <a:srgbClr val="0E1B32"/>
                </a:solidFill>
                <a:latin typeface="Arial Narrow" charset="0"/>
                <a:ea typeface="Arial Narrow" charset="0"/>
                <a:cs typeface="Arial Narrow" charset="0"/>
              </a:rPr>
              <a:t>47 Trinity Ave SW</a:t>
            </a:r>
          </a:p>
          <a:p>
            <a:pPr algn="ctr" eaLnBrk="1" hangingPunct="1"/>
            <a:r>
              <a:rPr lang="en-US" sz="2600">
                <a:solidFill>
                  <a:srgbClr val="0E1B32"/>
                </a:solidFill>
                <a:latin typeface="Arial Narrow" charset="0"/>
                <a:ea typeface="Arial Narrow" charset="0"/>
                <a:cs typeface="Arial Narrow" charset="0"/>
              </a:rPr>
              <a:t>Fifth Floor</a:t>
            </a:r>
          </a:p>
          <a:p>
            <a:pPr algn="ctr" eaLnBrk="1" hangingPunct="1"/>
            <a:r>
              <a:rPr lang="en-US" sz="2600">
                <a:solidFill>
                  <a:srgbClr val="0E1B32"/>
                </a:solidFill>
                <a:latin typeface="Arial Narrow" charset="0"/>
                <a:ea typeface="Arial Narrow" charset="0"/>
                <a:cs typeface="Arial Narrow" charset="0"/>
              </a:rPr>
              <a:t>Atlanta, GA 30334</a:t>
            </a:r>
          </a:p>
          <a:p>
            <a:pPr algn="ctr" eaLnBrk="1" hangingPunct="1"/>
            <a:r>
              <a:rPr lang="en-US" sz="2600">
                <a:solidFill>
                  <a:srgbClr val="0E1B32"/>
                </a:solidFill>
                <a:latin typeface="Arial Narrow" charset="0"/>
                <a:ea typeface="Arial Narrow" charset="0"/>
                <a:cs typeface="Arial Narrow" charset="0"/>
              </a:rPr>
              <a:t>gefa.georgia.gov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FA">
      <a:dk1>
        <a:srgbClr val="1C3664"/>
      </a:dk1>
      <a:lt1>
        <a:srgbClr val="5D8658"/>
      </a:lt1>
      <a:dk2>
        <a:srgbClr val="FFFFFF"/>
      </a:dk2>
      <a:lt2>
        <a:srgbClr val="3B6E8F"/>
      </a:lt2>
      <a:accent1>
        <a:srgbClr val="A2B69A"/>
      </a:accent1>
      <a:accent2>
        <a:srgbClr val="CFB539"/>
      </a:accent2>
      <a:accent3>
        <a:srgbClr val="B15C12"/>
      </a:accent3>
      <a:accent4>
        <a:srgbClr val="8B0E04"/>
      </a:accent4>
      <a:accent5>
        <a:srgbClr val="80561B"/>
      </a:accent5>
      <a:accent6>
        <a:srgbClr val="BABCBE"/>
      </a:accent6>
      <a:hlink>
        <a:srgbClr val="0000FF"/>
      </a:hlink>
      <a:folHlink>
        <a:srgbClr val="0000F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368D338-7ED4-4742-8591-3324789AF2DB}" vid="{FDC06E01-611A-4731-B5D0-011FE84B7C3E}"/>
    </a:ext>
  </a:extLst>
</a:theme>
</file>

<file path=ppt/theme/theme2.xml><?xml version="1.0" encoding="utf-8"?>
<a:theme xmlns:a="http://schemas.openxmlformats.org/drawingml/2006/main" name="2_Office Theme">
  <a:themeElements>
    <a:clrScheme name="GEFA">
      <a:dk1>
        <a:srgbClr val="1C3664"/>
      </a:dk1>
      <a:lt1>
        <a:srgbClr val="5D8658"/>
      </a:lt1>
      <a:dk2>
        <a:srgbClr val="FFFFFF"/>
      </a:dk2>
      <a:lt2>
        <a:srgbClr val="3B6E8F"/>
      </a:lt2>
      <a:accent1>
        <a:srgbClr val="A2B69A"/>
      </a:accent1>
      <a:accent2>
        <a:srgbClr val="CFB539"/>
      </a:accent2>
      <a:accent3>
        <a:srgbClr val="B15C12"/>
      </a:accent3>
      <a:accent4>
        <a:srgbClr val="8B0E04"/>
      </a:accent4>
      <a:accent5>
        <a:srgbClr val="80561B"/>
      </a:accent5>
      <a:accent6>
        <a:srgbClr val="BABCBE"/>
      </a:accent6>
      <a:hlink>
        <a:srgbClr val="0000FF"/>
      </a:hlink>
      <a:folHlink>
        <a:srgbClr val="0000F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368D338-7ED4-4742-8591-3324789AF2DB}" vid="{E33CF146-5705-4365-A807-87E32EBE9AE7}"/>
    </a:ext>
  </a:extLst>
</a:theme>
</file>

<file path=ppt/theme/theme3.xml><?xml version="1.0" encoding="utf-8"?>
<a:theme xmlns:a="http://schemas.openxmlformats.org/drawingml/2006/main" name="3_Office Theme">
  <a:themeElements>
    <a:clrScheme name="GEFA">
      <a:dk1>
        <a:srgbClr val="1C3664"/>
      </a:dk1>
      <a:lt1>
        <a:srgbClr val="5D8658"/>
      </a:lt1>
      <a:dk2>
        <a:srgbClr val="FFFFFF"/>
      </a:dk2>
      <a:lt2>
        <a:srgbClr val="3B6E8F"/>
      </a:lt2>
      <a:accent1>
        <a:srgbClr val="A2B69A"/>
      </a:accent1>
      <a:accent2>
        <a:srgbClr val="CFB539"/>
      </a:accent2>
      <a:accent3>
        <a:srgbClr val="B15C12"/>
      </a:accent3>
      <a:accent4>
        <a:srgbClr val="8B0E04"/>
      </a:accent4>
      <a:accent5>
        <a:srgbClr val="80561B"/>
      </a:accent5>
      <a:accent6>
        <a:srgbClr val="BABCBE"/>
      </a:accent6>
      <a:hlink>
        <a:srgbClr val="0000FF"/>
      </a:hlink>
      <a:folHlink>
        <a:srgbClr val="0000FF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368D338-7ED4-4742-8591-3324789AF2DB}" vid="{F6462747-4852-4D5E-ACC5-2DFF04FA293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d0ccd2-8a59-4f1d-8f7a-8604549ec308">
      <Terms xmlns="http://schemas.microsoft.com/office/infopath/2007/PartnerControls"/>
    </lcf76f155ced4ddcb4097134ff3c332f>
    <TaxCatchAll xmlns="70a534d5-2d48-4909-ad50-d0c657bfbcd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1F5134B6ABC141A70DEDF81A745DA1" ma:contentTypeVersion="28" ma:contentTypeDescription="Create a new document." ma:contentTypeScope="" ma:versionID="f56d78739db2a8175aff4c981cb7e095">
  <xsd:schema xmlns:xsd="http://www.w3.org/2001/XMLSchema" xmlns:xs="http://www.w3.org/2001/XMLSchema" xmlns:p="http://schemas.microsoft.com/office/2006/metadata/properties" xmlns:ns2="c1d0ccd2-8a59-4f1d-8f7a-8604549ec308" xmlns:ns3="70a534d5-2d48-4909-ad50-d0c657bfbcdc" targetNamespace="http://schemas.microsoft.com/office/2006/metadata/properties" ma:root="true" ma:fieldsID="55a4e8dd703c2f444833ef3f816ecd31" ns2:_="" ns3:_="">
    <xsd:import namespace="c1d0ccd2-8a59-4f1d-8f7a-8604549ec308"/>
    <xsd:import namespace="70a534d5-2d48-4909-ad50-d0c657bfbc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d0ccd2-8a59-4f1d-8f7a-8604549ec3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8ad6201-45ca-42b6-b7d0-a1b7367262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534d5-2d48-4909-ad50-d0c657bfbcd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d381a0f-5efa-4eb1-b7e3-a2a76a818509}" ma:internalName="TaxCatchAll" ma:showField="CatchAllData" ma:web="70a534d5-2d48-4909-ad50-d0c657bfbc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7D24A4-5553-4A3E-99D6-AFAD009747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20D5C8-1BD5-4B3C-B4D3-9EEA5463CE0A}">
  <ds:schemaRefs>
    <ds:schemaRef ds:uri="70a534d5-2d48-4909-ad50-d0c657bfbcdc"/>
    <ds:schemaRef ds:uri="c1d0ccd2-8a59-4f1d-8f7a-8604549ec30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7AF04B0-505E-48C1-BD49-17106F4A19F3}">
  <ds:schemaRefs>
    <ds:schemaRef ds:uri="70a534d5-2d48-4909-ad50-d0c657bfbcdc"/>
    <ds:schemaRef ds:uri="c1d0ccd2-8a59-4f1d-8f7a-8604549ec3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GEFA-WidePPT-Template-Final</Template>
  <Application>Microsoft Office PowerPoint</Application>
  <PresentationFormat>Custom</PresentationFormat>
  <Slides>11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Kristofor Anderson</dc:creator>
  <cp:revision>5</cp:revision>
  <cp:lastPrinted>2025-08-21T20:11:41Z</cp:lastPrinted>
  <dcterms:created xsi:type="dcterms:W3CDTF">2024-03-13T15:16:08Z</dcterms:created>
  <dcterms:modified xsi:type="dcterms:W3CDTF">2026-02-24T20:50:56Z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0x010100E21F5134B6ABC141A70DEDF81A745DA1</vt:lpwstr>
  </property>
  <property fmtid="{D5CDD505-2E9C-101B-9397-08002B2CF9AE}" pid="3" name="MediaServiceImageTags">
    <vt:lpwstr/>
  </property>
</Properties>
</file>